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309" r:id="rId8"/>
    <p:sldId id="310" r:id="rId9"/>
    <p:sldId id="311" r:id="rId10"/>
    <p:sldId id="312" r:id="rId11"/>
    <p:sldId id="313" r:id="rId12"/>
    <p:sldId id="304" r:id="rId13"/>
    <p:sldId id="305" r:id="rId14"/>
    <p:sldId id="306" r:id="rId15"/>
    <p:sldId id="307" r:id="rId16"/>
    <p:sldId id="308" r:id="rId17"/>
    <p:sldId id="269" r:id="rId18"/>
    <p:sldId id="315" r:id="rId19"/>
    <p:sldId id="317" r:id="rId20"/>
    <p:sldId id="318" r:id="rId21"/>
    <p:sldId id="319" r:id="rId22"/>
    <p:sldId id="320" r:id="rId23"/>
    <p:sldId id="274" r:id="rId24"/>
    <p:sldId id="321" r:id="rId25"/>
    <p:sldId id="322" r:id="rId26"/>
    <p:sldId id="323" r:id="rId27"/>
    <p:sldId id="329" r:id="rId28"/>
    <p:sldId id="340" r:id="rId29"/>
    <p:sldId id="332" r:id="rId30"/>
    <p:sldId id="333" r:id="rId31"/>
    <p:sldId id="327" r:id="rId32"/>
    <p:sldId id="338" r:id="rId33"/>
    <p:sldId id="337" r:id="rId34"/>
    <p:sldId id="339" r:id="rId35"/>
    <p:sldId id="341" r:id="rId36"/>
    <p:sldId id="342" r:id="rId37"/>
    <p:sldId id="288" r:id="rId38"/>
    <p:sldId id="289" r:id="rId39"/>
    <p:sldId id="343" r:id="rId40"/>
    <p:sldId id="344" r:id="rId41"/>
    <p:sldId id="345" r:id="rId42"/>
    <p:sldId id="346" r:id="rId43"/>
    <p:sldId id="272" r:id="rId44"/>
  </p:sldIdLst>
  <p:sldSz cx="13004800" cy="97536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A2D8"/>
    <a:srgbClr val="62983E"/>
    <a:srgbClr val="32599E"/>
    <a:srgbClr val="CAD7EE"/>
    <a:srgbClr val="33D600"/>
    <a:srgbClr val="00A400"/>
    <a:srgbClr val="B174DE"/>
    <a:srgbClr val="93CF6B"/>
    <a:srgbClr val="FFB743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2" autoAdjust="0"/>
    <p:restoredTop sz="92849" autoAdjust="0"/>
  </p:normalViewPr>
  <p:slideViewPr>
    <p:cSldViewPr snapToGrid="0">
      <p:cViewPr varScale="1">
        <p:scale>
          <a:sx n="54" d="100"/>
          <a:sy n="54" d="100"/>
        </p:scale>
        <p:origin x="151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Las ciudades son espacios altamente transformados, adaptados a las necesidades percibidas (no siempre reales) por las sociedades humanas . </a:t>
            </a:r>
          </a:p>
        </p:txBody>
      </p:sp>
    </p:spTree>
    <p:extLst>
      <p:ext uri="{BB962C8B-B14F-4D97-AF65-F5344CB8AC3E}">
        <p14:creationId xmlns:p14="http://schemas.microsoft.com/office/powerpoint/2010/main" val="4216382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41593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0cbc9d10b_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0cbc9d10b_4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/>
              <a:t>Nivel 2 y 3 (Regular) , Nivel 4 y 5 (Malo)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856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0cbc9d10b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0cbc9d10b_4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7397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0cbc9d10b_5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0cbc9d10b_5_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062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0cbc9d10b_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0cbc9d10b_5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049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0cbc9d10b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0cbc9d10b_4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03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0cbc9d10b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0cbc9d10b_4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28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780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0cbc9d10b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0cbc9d10b_4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301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260837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1200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3151775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Pregunta: entran todas las ramitas ? </a:t>
            </a:r>
          </a:p>
          <a:p>
            <a:r>
              <a:rPr lang="es-419" dirty="0"/>
              <a:t>Solo se miden troncos mayores a 7.5 cm DAP</a:t>
            </a:r>
          </a:p>
        </p:txBody>
      </p:sp>
    </p:spTree>
    <p:extLst>
      <p:ext uri="{BB962C8B-B14F-4D97-AF65-F5344CB8AC3E}">
        <p14:creationId xmlns:p14="http://schemas.microsoft.com/office/powerpoint/2010/main" val="205406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1516635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447908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1408263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3843708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1971624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291885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4151220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368352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4247003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113292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dirty="0"/>
              <a:t>Cambiar icono de + por una cámara y el de ubicación por un árbol.</a:t>
            </a:r>
          </a:p>
          <a:p>
            <a:r>
              <a:rPr lang="es-419" dirty="0"/>
              <a:t>Explicar en 2 diapositivas las características de la foto</a:t>
            </a:r>
          </a:p>
        </p:txBody>
      </p:sp>
    </p:spTree>
    <p:extLst>
      <p:ext uri="{BB962C8B-B14F-4D97-AF65-F5344CB8AC3E}">
        <p14:creationId xmlns:p14="http://schemas.microsoft.com/office/powerpoint/2010/main" val="203872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081A9F-DD2C-4EB4-ACA2-BF4AAAFE5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9C3BFB-D4CB-4078-AE71-233EF6C9C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891316-C084-49D4-814C-4379A2BD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0929E-B0D9-4A9C-806B-C723A380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4333C7-6752-46EB-AA8E-EEAFE16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794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E911AF-E2DC-4846-9498-B0DE9BFC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2F0435-8677-4340-905C-2DDC3BC2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87A736-3546-4195-A5D5-390380E9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A1EA97-39D2-4B6B-9EEA-E39A1C8C1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5A40D1-3066-40B5-8B85-D6092E019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18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C05649-4D2B-4147-AFC1-D78107E2DC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6EACF8-5DC6-48BC-B66C-44CA1353B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BE8E46-99BD-4433-B351-CB900D707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78D90E-5C29-4097-B2B6-ACDE956E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7E9DBF-54EF-48C4-8ECE-3E7837B1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21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(horizontal)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n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" name="Línea"/>
          <p:cNvSpPr>
            <a:spLocks noGrp="1"/>
          </p:cNvSpPr>
          <p:nvPr>
            <p:ph type="body" sz="quarter" idx="14"/>
          </p:nvPr>
        </p:nvSpPr>
        <p:spPr>
          <a:xfrm flipV="1">
            <a:off x="406400" y="6140894"/>
            <a:ext cx="12192000" cy="263"/>
          </a:xfrm>
          <a:prstGeom prst="line">
            <a:avLst/>
          </a:prstGeom>
          <a:ln w="38100">
            <a:solidFill>
              <a:srgbClr val="A6AAA9"/>
            </a:solidFill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o del título"/>
          <p:cNvSpPr txBox="1">
            <a:spLocks noGrp="1"/>
          </p:cNvSpPr>
          <p:nvPr>
            <p:ph type="title"/>
          </p:nvPr>
        </p:nvSpPr>
        <p:spPr>
          <a:xfrm>
            <a:off x="406400" y="6426200"/>
            <a:ext cx="12192000" cy="27051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7000"/>
            </a:lvl1pPr>
          </a:lstStyle>
          <a:p>
            <a:r>
              <a:t>Texto del título</a:t>
            </a:r>
          </a:p>
        </p:txBody>
      </p:sp>
      <p:sp>
        <p:nvSpPr>
          <p:cNvPr id="25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06400" y="4267200"/>
            <a:ext cx="12192000" cy="1803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0" indent="0">
              <a:lnSpc>
                <a:spcPct val="80000"/>
              </a:lnSpc>
              <a:spcBef>
                <a:spcPts val="2300"/>
              </a:spcBef>
              <a:buClrTx/>
              <a:buSzTx/>
              <a:buFontTx/>
              <a:buNone/>
              <a:defRPr sz="5400" cap="all">
                <a:solidFill>
                  <a:srgbClr val="A6AAA9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194440" y="431800"/>
            <a:ext cx="406898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7953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magen"/>
          <p:cNvSpPr>
            <a:spLocks noGrp="1"/>
          </p:cNvSpPr>
          <p:nvPr>
            <p:ph type="pic" sz="quarter" idx="13"/>
          </p:nvPr>
        </p:nvSpPr>
        <p:spPr>
          <a:xfrm>
            <a:off x="11588724" y="8455552"/>
            <a:ext cx="1262863" cy="11441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28704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o"/>
          <p:cNvSpPr txBox="1">
            <a:spLocks noGrp="1"/>
          </p:cNvSpPr>
          <p:nvPr>
            <p:ph type="body" sz="quarter" idx="13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4572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2400" cap="all" spc="120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Texto</a:t>
            </a:r>
          </a:p>
        </p:txBody>
      </p:sp>
      <p:sp>
        <p:nvSpPr>
          <p:cNvPr id="63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50924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62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 alt.">
  <p:cSld name="Título y viñetas alt.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06400" y="457200"/>
            <a:ext cx="1117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2pPr>
            <a:lvl3pPr marL="1371600" lvl="2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3pPr>
            <a:lvl4pPr marL="1828800" lvl="3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4pPr>
            <a:lvl5pPr marL="2286000" lvl="4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5pPr>
            <a:lvl6pPr marL="2743200" lvl="5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6pPr>
            <a:lvl7pPr marL="3200400" lvl="6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7pPr>
            <a:lvl8pPr marL="3657600" lvl="7" indent="-348614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8pPr>
            <a:lvl9pPr marL="4114800" lvl="8" indent="-348614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406400" y="1536700"/>
            <a:ext cx="12192000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2"/>
          </p:nvPr>
        </p:nvSpPr>
        <p:spPr>
          <a:xfrm>
            <a:off x="406400" y="2743200"/>
            <a:ext cx="12192000" cy="6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1pPr>
            <a:lvl2pPr marL="914400" lvl="1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2pPr>
            <a:lvl3pPr marL="1371600" lvl="2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3pPr>
            <a:lvl4pPr marL="1828800" lvl="3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4pPr>
            <a:lvl5pPr marL="2286000" lvl="4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1890"/>
              <a:buChar char="▸"/>
              <a:defRPr/>
            </a:lvl5pPr>
            <a:lvl6pPr marL="2743200" lvl="5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6pPr>
            <a:lvl7pPr marL="3200400" lvl="6" indent="-348613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7pPr>
            <a:lvl8pPr marL="3657600" lvl="7" indent="-348614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8pPr>
            <a:lvl9pPr marL="4114800" lvl="8" indent="-348614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90"/>
              <a:buChar char="‣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2186622" y="431800"/>
            <a:ext cx="40689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8787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70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40DE3-1DCD-406D-9468-3CD44111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AAE706-8490-4916-BB27-5EEE453C4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B455A5-41EF-4606-AF79-6058DA6B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AB0548-DBFF-498B-B4F6-A03F1D09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91C27C-9A47-45AF-8A94-1B3DF014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81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CDEB6-7945-4301-AED9-843CD08B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550F2E-E4B9-4D76-AFA6-922A9DBC5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D03E8F-2229-44E7-B146-26F6C3FB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9CA26-ED30-4A6E-8814-C8410E97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04104-2881-48AB-B1B5-FBC50FB4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577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1F996-0B1D-4525-9AE9-B4CBA84E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9BCA8E-F00B-46F8-BF99-299F661EE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6012FB-345C-47A4-BD56-AA524D977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DA8E8E-5A75-496D-ACF8-B9A81E39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333800-9218-4F74-974B-2E45BBE2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53C186-C02A-4B7F-BB11-B5BE7D14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56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DE666-45AC-421F-A5B6-37265D34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F56940-4F12-48CC-B9FE-DF3F264F1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2611AC-9DEF-4E15-947F-C7073CFFC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F34529-159B-45EA-A0ED-C0C4FEF7D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F27409-77D7-445F-8029-7D18257C7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2A86EBC-7518-4DD7-AEBF-77D14FC9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7AA4E8-0181-47F0-BBC7-B79F55D2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01AF50-1655-42AE-9D9A-2FF18AE6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581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016B4-C19D-4359-8293-0177A2485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CB43E0-F568-4BC9-A216-F568A983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CBC5F5-EA2B-41CC-B658-2EA590F7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BD145D-584C-4434-AED5-5F6539DA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736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3CAA7F-FF44-438A-81B6-ACB2886F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9228F2-A3C7-4F7A-A6C3-7EAE58DB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087547-1A1E-4E38-8A5D-205594C0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111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D4704-94FC-4CBA-8487-97680C8C2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0FBC7-AE90-4F71-9190-7940B013C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F4DDF5-2082-4A31-A955-7D3B6F76D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6AC9ED-584E-4A93-8170-2C801FE6B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AED3E1-080A-462E-AC9A-1AA7B2EAF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7697E1-EAAC-414A-B959-6151A28C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760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6B1258-487A-455C-B2CC-4608D1661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960AC6-0B5F-49C7-8BCB-FABF17138E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041A74-103B-44FE-B32D-0E7FA425E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5EF1AB-3FB6-4B35-BBEC-4DE470C5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3BB569-FB7F-45E9-A994-60DB22CE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BBD7E9-374A-4D70-86BA-7290981D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88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D4603A-B5E6-41C3-86B5-0DB85B5B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5C9EDA-9CDC-4464-AA51-326DF2D54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668631-7237-4E6A-9276-E662E77D4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53175-8AAD-4684-91EB-5D065FF3D0C5}" type="datetimeFigureOut">
              <a:rPr lang="es-MX" smtClean="0"/>
              <a:t>18/09/2019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B6534-FC6A-418F-BF86-6BB7D79D7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990EDB-5441-4D7B-B219-9F8CC5B6D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041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4" r:id="rId15"/>
    <p:sldLayoutId id="2147483685" r:id="rId16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37.png"/><Relationship Id="rId10" Type="http://schemas.openxmlformats.org/officeDocument/2006/relationships/image" Target="../media/image60.png"/><Relationship Id="rId4" Type="http://schemas.openxmlformats.org/officeDocument/2006/relationships/image" Target="../media/image39.pn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microsoft.com/office/2007/relationships/hdphoto" Target="../media/hdphoto2.wdp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11" Type="http://schemas.openxmlformats.org/officeDocument/2006/relationships/image" Target="../media/image82.jpeg"/><Relationship Id="rId5" Type="http://schemas.openxmlformats.org/officeDocument/2006/relationships/image" Target="../media/image37.png"/><Relationship Id="rId10" Type="http://schemas.openxmlformats.org/officeDocument/2006/relationships/image" Target="../media/image81.jpeg"/><Relationship Id="rId4" Type="http://schemas.openxmlformats.org/officeDocument/2006/relationships/image" Target="../media/image39.pn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Relationship Id="rId9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microsoft.com/office/2007/relationships/hdphoto" Target="../media/hdphoto4.wdp"/><Relationship Id="rId18" Type="http://schemas.openxmlformats.org/officeDocument/2006/relationships/image" Target="../media/image119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12" Type="http://schemas.openxmlformats.org/officeDocument/2006/relationships/image" Target="../media/image115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11" Type="http://schemas.openxmlformats.org/officeDocument/2006/relationships/image" Target="../media/image114.png"/><Relationship Id="rId5" Type="http://schemas.openxmlformats.org/officeDocument/2006/relationships/image" Target="../media/image37.png"/><Relationship Id="rId15" Type="http://schemas.openxmlformats.org/officeDocument/2006/relationships/image" Target="../media/image117.png"/><Relationship Id="rId10" Type="http://schemas.microsoft.com/office/2007/relationships/hdphoto" Target="../media/hdphoto3.wdp"/><Relationship Id="rId19" Type="http://schemas.openxmlformats.org/officeDocument/2006/relationships/image" Target="../media/image120.png"/><Relationship Id="rId4" Type="http://schemas.openxmlformats.org/officeDocument/2006/relationships/image" Target="../media/image39.png"/><Relationship Id="rId9" Type="http://schemas.openxmlformats.org/officeDocument/2006/relationships/image" Target="../media/image113.png"/><Relationship Id="rId1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37.png"/><Relationship Id="rId10" Type="http://schemas.openxmlformats.org/officeDocument/2006/relationships/image" Target="../media/image125.png"/><Relationship Id="rId4" Type="http://schemas.openxmlformats.org/officeDocument/2006/relationships/image" Target="../media/image39.png"/><Relationship Id="rId9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30.png"/><Relationship Id="rId10" Type="http://schemas.openxmlformats.org/officeDocument/2006/relationships/image" Target="../media/image132.png"/><Relationship Id="rId4" Type="http://schemas.openxmlformats.org/officeDocument/2006/relationships/image" Target="../media/image129.png"/><Relationship Id="rId9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5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1-01.png" descr="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" y="34977"/>
            <a:ext cx="7482818" cy="968364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- justificación…"/>
          <p:cNvSpPr txBox="1">
            <a:spLocks noGrp="1"/>
          </p:cNvSpPr>
          <p:nvPr>
            <p:ph type="title" idx="4294967295"/>
          </p:nvPr>
        </p:nvSpPr>
        <p:spPr>
          <a:xfrm>
            <a:off x="8342314" y="1333500"/>
            <a:ext cx="3441647" cy="708660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/>
          <a:p>
            <a:pPr>
              <a:lnSpc>
                <a:spcPct val="200000"/>
              </a:lnSpc>
              <a:spcBef>
                <a:spcPts val="0"/>
              </a:spcBef>
              <a:defRPr sz="3500">
                <a:solidFill>
                  <a:schemeClr val="accent2"/>
                </a:solidFill>
                <a:latin typeface="Typo Round Bold Demo"/>
                <a:ea typeface="Typo Round Bold Demo"/>
                <a:cs typeface="Typo Round Bold Demo"/>
                <a:sym typeface="Typo Round Bold Demo"/>
              </a:defRPr>
            </a:pPr>
            <a:r>
              <a:rPr sz="2900" dirty="0">
                <a:latin typeface="Arial Rounded MT Bold" panose="020F0704030504030204" pitchFamily="34" charset="0"/>
              </a:rPr>
              <a:t>- </a:t>
            </a:r>
            <a:r>
              <a:rPr lang="es-MX" sz="2900" dirty="0" err="1">
                <a:latin typeface="Arial Rounded MT Bold" panose="020F0704030504030204" pitchFamily="34" charset="0"/>
              </a:rPr>
              <a:t>J</a:t>
            </a:r>
            <a:r>
              <a:rPr sz="2900" dirty="0" err="1">
                <a:latin typeface="Arial Rounded MT Bold" panose="020F0704030504030204" pitchFamily="34" charset="0"/>
              </a:rPr>
              <a:t>ustificación</a:t>
            </a:r>
            <a:r>
              <a:rPr sz="2900" dirty="0">
                <a:latin typeface="Arial Rounded MT Bold" panose="020F0704030504030204" pitchFamily="34" charset="0"/>
              </a:rPr>
              <a:t>    </a:t>
            </a:r>
          </a:p>
          <a:p>
            <a:pPr>
              <a:lnSpc>
                <a:spcPct val="200000"/>
              </a:lnSpc>
              <a:spcBef>
                <a:spcPts val="0"/>
              </a:spcBef>
              <a:defRPr sz="2900">
                <a:solidFill>
                  <a:schemeClr val="accent2"/>
                </a:solidFill>
                <a:latin typeface="Typo Round Bold Demo"/>
                <a:ea typeface="Typo Round Bold Demo"/>
                <a:cs typeface="Typo Round Bold Demo"/>
                <a:sym typeface="Typo Round Bold Demo"/>
              </a:defRPr>
            </a:pPr>
            <a:r>
              <a:rPr dirty="0">
                <a:latin typeface="Arial Rounded MT Bold" panose="020F0704030504030204" pitchFamily="34" charset="0"/>
              </a:rPr>
              <a:t>- </a:t>
            </a:r>
            <a:r>
              <a:rPr lang="es-MX" dirty="0" err="1">
                <a:latin typeface="Arial Rounded MT Bold" panose="020F0704030504030204" pitchFamily="34" charset="0"/>
              </a:rPr>
              <a:t>A</a:t>
            </a:r>
            <a:r>
              <a:rPr dirty="0" err="1">
                <a:latin typeface="Arial Rounded MT Bold" panose="020F0704030504030204" pitchFamily="34" charset="0"/>
              </a:rPr>
              <a:t>ntecedentes</a:t>
            </a:r>
            <a:r>
              <a:rPr dirty="0">
                <a:latin typeface="Arial Rounded MT Bold" panose="020F0704030504030204" pitchFamily="34" charset="0"/>
              </a:rPr>
              <a:t>    </a:t>
            </a:r>
          </a:p>
          <a:p>
            <a:pPr>
              <a:lnSpc>
                <a:spcPct val="200000"/>
              </a:lnSpc>
              <a:spcBef>
                <a:spcPts val="0"/>
              </a:spcBef>
              <a:defRPr sz="2900">
                <a:solidFill>
                  <a:schemeClr val="accent2"/>
                </a:solidFill>
                <a:latin typeface="Typo Round Bold Demo"/>
                <a:ea typeface="Typo Round Bold Demo"/>
                <a:cs typeface="Typo Round Bold Demo"/>
                <a:sym typeface="Typo Round Bold Demo"/>
              </a:defRPr>
            </a:pPr>
            <a:r>
              <a:rPr dirty="0">
                <a:latin typeface="Arial Rounded MT Bold" panose="020F0704030504030204" pitchFamily="34" charset="0"/>
              </a:rPr>
              <a:t>- </a:t>
            </a:r>
            <a:r>
              <a:rPr lang="es-MX" sz="2900" dirty="0">
                <a:latin typeface="Arial Rounded MT Bold" panose="020F0704030504030204" pitchFamily="34" charset="0"/>
              </a:rPr>
              <a:t>Procedimiento</a:t>
            </a:r>
            <a:endParaRPr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217" y="849284"/>
            <a:ext cx="12366261" cy="780604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823700" y="3200400"/>
            <a:ext cx="73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97300" y="6997700"/>
            <a:ext cx="73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89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orelia.jpg" descr="Morelia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alphaModFix amt="85016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 b="28343"/>
          <a:stretch/>
        </p:blipFill>
        <p:spPr>
          <a:xfrm>
            <a:off x="0" y="0"/>
            <a:ext cx="13004800" cy="6989763"/>
          </a:xfrm>
          <a:prstGeom prst="rect">
            <a:avLst/>
          </a:prstGeom>
        </p:spPr>
      </p:pic>
      <p:sp>
        <p:nvSpPr>
          <p:cNvPr id="172" name="antecedentes"/>
          <p:cNvSpPr txBox="1">
            <a:spLocks noGrp="1"/>
          </p:cNvSpPr>
          <p:nvPr>
            <p:ph type="title" idx="4294967295"/>
          </p:nvPr>
        </p:nvSpPr>
        <p:spPr>
          <a:xfrm>
            <a:off x="2007394" y="7623175"/>
            <a:ext cx="8990012" cy="1266825"/>
          </a:xfrm>
          <a:prstGeom prst="rect">
            <a:avLst/>
          </a:prstGeom>
        </p:spPr>
        <p:txBody>
          <a:bodyPr/>
          <a:lstStyle>
            <a:lvl1pPr defTabSz="391414">
              <a:defRPr sz="6700">
                <a:solidFill>
                  <a:srgbClr val="99C45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s-MX" dirty="0">
                <a:latin typeface="Arial Rounded MT Bold" panose="020F0704030504030204" pitchFamily="34" charset="0"/>
              </a:rPr>
              <a:t>Procedimiento</a:t>
            </a:r>
            <a:endParaRPr dirty="0"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04" y="1729827"/>
            <a:ext cx="3897992" cy="3529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1909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800">
        <p14:prism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84" y="2330245"/>
            <a:ext cx="12755001" cy="535497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959DDFF-D3BC-4129-B624-0E1877217AF1}"/>
              </a:ext>
            </a:extLst>
          </p:cNvPr>
          <p:cNvSpPr/>
          <p:nvPr/>
        </p:nvSpPr>
        <p:spPr>
          <a:xfrm>
            <a:off x="3806860" y="3621783"/>
            <a:ext cx="2681514" cy="2808514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antecedentes"/>
          <p:cNvSpPr txBox="1">
            <a:spLocks/>
          </p:cNvSpPr>
          <p:nvPr/>
        </p:nvSpPr>
        <p:spPr>
          <a:xfrm>
            <a:off x="1978701" y="442055"/>
            <a:ext cx="8990766" cy="1266530"/>
          </a:xfrm>
          <a:prstGeom prst="rect">
            <a:avLst/>
          </a:prstGeom>
        </p:spPr>
        <p:txBody>
          <a:bodyPr anchor="ctr"/>
          <a:lstStyle>
            <a:lvl1pPr algn="l" defTabSz="3914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kern="1200">
                <a:solidFill>
                  <a:srgbClr val="99C45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s-MX" sz="5400" dirty="0">
                <a:latin typeface="Arial Rounded MT Bold" panose="020F0704030504030204" pitchFamily="34" charset="0"/>
              </a:rPr>
              <a:t>¿Cómo lo haremos?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uadroTexto 3"/>
          <p:cNvSpPr txBox="1"/>
          <p:nvPr/>
        </p:nvSpPr>
        <p:spPr>
          <a:xfrm>
            <a:off x="726760" y="3441741"/>
            <a:ext cx="57790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Century Gothic" panose="020B0502020202020204" pitchFamily="34" charset="0"/>
              </a:rPr>
              <a:t>Mediante: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latin typeface="Century Gothic" panose="020B0502020202020204" pitchFamily="34" charset="0"/>
              </a:rPr>
              <a:t>una </a:t>
            </a:r>
            <a:r>
              <a:rPr lang="es-MX" sz="2800" b="1" dirty="0">
                <a:solidFill>
                  <a:srgbClr val="FE9700"/>
                </a:solidFill>
                <a:latin typeface="Century Gothic" panose="020B0502020202020204" pitchFamily="34" charset="0"/>
              </a:rPr>
              <a:t>aplicación móvil</a:t>
            </a:r>
            <a:r>
              <a:rPr lang="es-MX" sz="2800" b="1" dirty="0">
                <a:latin typeface="Century Gothic" panose="020B0502020202020204" pitchFamily="34" charset="0"/>
              </a:rPr>
              <a:t> </a:t>
            </a:r>
            <a:r>
              <a:rPr lang="es-MX" sz="2800" dirty="0">
                <a:latin typeface="Century Gothic" panose="020B0502020202020204" pitchFamily="34" charset="0"/>
              </a:rPr>
              <a:t>generada por el IMPLAN 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latin typeface="Century Gothic" panose="020B0502020202020204" pitchFamily="34" charset="0"/>
              </a:rPr>
              <a:t>un </a:t>
            </a:r>
            <a:r>
              <a:rPr lang="es-MX" sz="28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Formulario específico</a:t>
            </a:r>
            <a:r>
              <a:rPr lang="es-MX" sz="2800" b="1" dirty="0">
                <a:latin typeface="Century Gothic" panose="020B0502020202020204" pitchFamily="34" charset="0"/>
              </a:rPr>
              <a:t> </a:t>
            </a:r>
            <a:r>
              <a:rPr lang="es-MX" sz="2800" dirty="0">
                <a:latin typeface="Century Gothic" panose="020B0502020202020204" pitchFamily="34" charset="0"/>
              </a:rPr>
              <a:t>(trabajado por el Equipo del </a:t>
            </a:r>
            <a:r>
              <a:rPr lang="es-MX" sz="2800" dirty="0" err="1">
                <a:latin typeface="Century Gothic" panose="020B0502020202020204" pitchFamily="34" charset="0"/>
              </a:rPr>
              <a:t>Treeatlón</a:t>
            </a:r>
            <a:r>
              <a:rPr lang="es-MX" sz="2800" dirty="0">
                <a:latin typeface="Century Gothic" panose="020B0502020202020204" pitchFamily="34" charset="0"/>
              </a:rPr>
              <a:t>) que reporta 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SIGEM</a:t>
            </a:r>
            <a:r>
              <a:rPr lang="es-MX" sz="2800" dirty="0">
                <a:latin typeface="Century Gothic" panose="020B0502020202020204" pitchFamily="34" charset="0"/>
              </a:rPr>
              <a:t> todo lo que los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VOLUNTARIOS</a:t>
            </a:r>
            <a:r>
              <a:rPr lang="es-MX" sz="2800" dirty="0">
                <a:latin typeface="Century Gothic" panose="020B0502020202020204" pitchFamily="34" charset="0"/>
              </a:rPr>
              <a:t> registren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72D34C0-A189-48C7-A3C5-8032E7A98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1104" y="2818411"/>
            <a:ext cx="1342103" cy="23007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5" y="878642"/>
            <a:ext cx="1627323" cy="1386277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833055" y="971694"/>
            <a:ext cx="7698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¿Cómo lo haremos?</a:t>
            </a:r>
          </a:p>
        </p:txBody>
      </p:sp>
      <p:grpSp>
        <p:nvGrpSpPr>
          <p:cNvPr id="23" name="Grupo 22"/>
          <p:cNvGrpSpPr/>
          <p:nvPr/>
        </p:nvGrpSpPr>
        <p:grpSpPr>
          <a:xfrm>
            <a:off x="9962395" y="1453957"/>
            <a:ext cx="3025469" cy="3274748"/>
            <a:chOff x="622334" y="2165350"/>
            <a:chExt cx="5824120" cy="5607979"/>
          </a:xfrm>
        </p:grpSpPr>
        <p:pic>
          <p:nvPicPr>
            <p:cNvPr id="24" name="Picture 2" descr="Resultado de imagen para SIGEM moreli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13"/>
            <a:stretch/>
          </p:blipFill>
          <p:spPr bwMode="auto">
            <a:xfrm>
              <a:off x="622334" y="3365500"/>
              <a:ext cx="5824120" cy="4407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748" y="2165350"/>
              <a:ext cx="4323292" cy="1365250"/>
            </a:xfrm>
            <a:prstGeom prst="rect">
              <a:avLst/>
            </a:prstGeom>
          </p:spPr>
        </p:pic>
      </p:grp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90" y="6725265"/>
            <a:ext cx="5429110" cy="3028335"/>
          </a:xfrm>
          <a:prstGeom prst="rect">
            <a:avLst/>
          </a:prstGeom>
        </p:spPr>
      </p:pic>
      <p:cxnSp>
        <p:nvCxnSpPr>
          <p:cNvPr id="28" name="Conector recto 27"/>
          <p:cNvCxnSpPr/>
          <p:nvPr/>
        </p:nvCxnSpPr>
        <p:spPr>
          <a:xfrm>
            <a:off x="9704439" y="604684"/>
            <a:ext cx="29496" cy="4748981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Flecha derecha 28"/>
          <p:cNvSpPr/>
          <p:nvPr/>
        </p:nvSpPr>
        <p:spPr>
          <a:xfrm rot="16200000">
            <a:off x="9800163" y="6066771"/>
            <a:ext cx="1076632" cy="75216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803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27"/>
          <p:cNvSpPr/>
          <p:nvPr/>
        </p:nvSpPr>
        <p:spPr>
          <a:xfrm>
            <a:off x="7782541" y="1946787"/>
            <a:ext cx="3454672" cy="6695768"/>
          </a:xfrm>
          <a:prstGeom prst="roundRect">
            <a:avLst/>
          </a:prstGeom>
          <a:solidFill>
            <a:srgbClr val="CA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Forma de trabajo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4614090" y="1946787"/>
            <a:ext cx="2816941" cy="6695768"/>
          </a:xfrm>
          <a:prstGeom prst="roundRect">
            <a:avLst/>
          </a:prstGeom>
          <a:solidFill>
            <a:srgbClr val="84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Fuente de acceso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1430594" y="1946787"/>
            <a:ext cx="2816941" cy="6695768"/>
          </a:xfrm>
          <a:prstGeom prst="roundRect">
            <a:avLst/>
          </a:prstGeom>
          <a:solidFill>
            <a:srgbClr val="325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Sistema operativo del teléfono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4860739" y="6046840"/>
            <a:ext cx="2294643" cy="1930092"/>
          </a:xfrm>
          <a:prstGeom prst="roundRect">
            <a:avLst/>
          </a:prstGeom>
          <a:gradFill flip="none" rotWithShape="1">
            <a:gsLst>
              <a:gs pos="54000">
                <a:srgbClr val="67239A"/>
              </a:gs>
              <a:gs pos="0">
                <a:srgbClr val="7030A0">
                  <a:shade val="30000"/>
                  <a:satMod val="115000"/>
                </a:srgbClr>
              </a:gs>
              <a:gs pos="30000">
                <a:srgbClr val="7030A0">
                  <a:shade val="67500"/>
                  <a:satMod val="115000"/>
                </a:srgbClr>
              </a:gs>
              <a:gs pos="100000">
                <a:srgbClr val="B174DE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8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Resultado de imagen para 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19" y="6215472"/>
            <a:ext cx="1592826" cy="1592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Resultado de imagen para Andro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r="18148"/>
          <a:stretch/>
        </p:blipFill>
        <p:spPr bwMode="auto">
          <a:xfrm>
            <a:off x="1948658" y="3523024"/>
            <a:ext cx="1752749" cy="1546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Resultado de imagen para google pl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535" y="3387961"/>
            <a:ext cx="2007049" cy="18163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4" name="Picture 10" descr="Resultado de imagen para safari i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44" y="6375666"/>
            <a:ext cx="1261835" cy="127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/>
          <p:cNvGrpSpPr/>
          <p:nvPr/>
        </p:nvGrpSpPr>
        <p:grpSpPr>
          <a:xfrm>
            <a:off x="8151271" y="3094496"/>
            <a:ext cx="2717212" cy="2403308"/>
            <a:chOff x="8152349" y="2267659"/>
            <a:chExt cx="3436374" cy="2965592"/>
          </a:xfrm>
        </p:grpSpPr>
        <p:sp>
          <p:nvSpPr>
            <p:cNvPr id="21" name="Rectángulo redondeado 20"/>
            <p:cNvSpPr/>
            <p:nvPr/>
          </p:nvSpPr>
          <p:spPr>
            <a:xfrm>
              <a:off x="8152349" y="2267659"/>
              <a:ext cx="3436374" cy="2965592"/>
            </a:xfrm>
            <a:prstGeom prst="roundRect">
              <a:avLst/>
            </a:prstGeom>
            <a:gradFill flip="none" rotWithShape="1">
              <a:gsLst>
                <a:gs pos="22000">
                  <a:srgbClr val="496933"/>
                </a:gs>
                <a:gs pos="48000">
                  <a:srgbClr val="62983E"/>
                </a:gs>
                <a:gs pos="0">
                  <a:schemeClr val="tx1">
                    <a:lumMod val="85000"/>
                    <a:lumOff val="15000"/>
                  </a:schemeClr>
                </a:gs>
                <a:gs pos="100000">
                  <a:srgbClr val="93CF6B"/>
                </a:gs>
              </a:gsLst>
              <a:lin ang="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MX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Aplicación móvil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286" y="2989650"/>
              <a:ext cx="1714500" cy="17145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2" name="Grupo 11"/>
          <p:cNvGrpSpPr/>
          <p:nvPr/>
        </p:nvGrpSpPr>
        <p:grpSpPr>
          <a:xfrm>
            <a:off x="8151271" y="5926255"/>
            <a:ext cx="2717212" cy="2158457"/>
            <a:chOff x="8150986" y="5974492"/>
            <a:chExt cx="3436374" cy="2724089"/>
          </a:xfrm>
        </p:grpSpPr>
        <p:sp>
          <p:nvSpPr>
            <p:cNvPr id="5" name="Rectángulo redondeado 4"/>
            <p:cNvSpPr/>
            <p:nvPr/>
          </p:nvSpPr>
          <p:spPr>
            <a:xfrm>
              <a:off x="8150986" y="5974492"/>
              <a:ext cx="3436374" cy="2724089"/>
            </a:xfrm>
            <a:prstGeom prst="roundRect">
              <a:avLst/>
            </a:prstGeom>
            <a:gradFill flip="none" rotWithShape="1">
              <a:gsLst>
                <a:gs pos="22000">
                  <a:srgbClr val="496933"/>
                </a:gs>
                <a:gs pos="48000">
                  <a:srgbClr val="62983E"/>
                </a:gs>
                <a:gs pos="0">
                  <a:schemeClr val="tx1">
                    <a:lumMod val="85000"/>
                    <a:lumOff val="15000"/>
                  </a:schemeClr>
                </a:gs>
                <a:gs pos="100000">
                  <a:srgbClr val="93CF6B"/>
                </a:gs>
              </a:gsLst>
              <a:lin ang="0" scaled="1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MX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Aplicación WEB</a:t>
              </a:r>
            </a:p>
            <a:p>
              <a:pPr algn="ctr"/>
              <a:endParaRPr lang="es-419" sz="2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D3B22E9-FDB4-4D5B-9665-1CBE341A8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287" y="6792570"/>
              <a:ext cx="1880610" cy="1769986"/>
            </a:xfrm>
            <a:prstGeom prst="rect">
              <a:avLst/>
            </a:prstGeom>
          </p:spPr>
        </p:pic>
      </p:grpSp>
      <p:sp>
        <p:nvSpPr>
          <p:cNvPr id="29" name="CuadroTexto 28"/>
          <p:cNvSpPr txBox="1"/>
          <p:nvPr/>
        </p:nvSpPr>
        <p:spPr>
          <a:xfrm>
            <a:off x="2158730" y="703556"/>
            <a:ext cx="7698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¿Cómo lo haremos?</a:t>
            </a:r>
          </a:p>
        </p:txBody>
      </p:sp>
    </p:spTree>
    <p:extLst>
      <p:ext uri="{BB962C8B-B14F-4D97-AF65-F5344CB8AC3E}">
        <p14:creationId xmlns:p14="http://schemas.microsoft.com/office/powerpoint/2010/main" val="240385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D3B22E9-FDB4-4D5B-9665-1CBE341A8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59" y="2983652"/>
            <a:ext cx="2005984" cy="18879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2E7F04-887D-4051-8BA7-348A435BB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185" y="3514147"/>
            <a:ext cx="4023360" cy="3945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590D4BB-7112-4DF3-8611-1FD050FDD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96" y="6475176"/>
            <a:ext cx="11511280" cy="13658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CF2C50E-91A3-4D04-A73D-037E43490F90}"/>
              </a:ext>
            </a:extLst>
          </p:cNvPr>
          <p:cNvSpPr/>
          <p:nvPr/>
        </p:nvSpPr>
        <p:spPr>
          <a:xfrm>
            <a:off x="487831" y="3065265"/>
            <a:ext cx="548009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920" dirty="0"/>
              <a:t>https://implanapp.morelia.gob.mx/index.php/panel/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E8BFDF-F0F1-4BE4-85B1-E851305D3856}"/>
              </a:ext>
            </a:extLst>
          </p:cNvPr>
          <p:cNvSpPr/>
          <p:nvPr/>
        </p:nvSpPr>
        <p:spPr>
          <a:xfrm>
            <a:off x="1831101" y="2559196"/>
            <a:ext cx="2809527" cy="4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920" dirty="0"/>
              <a:t>1. Entrar al siguiente link: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E05202-95EF-4688-BF00-805CC950B9B5}"/>
              </a:ext>
            </a:extLst>
          </p:cNvPr>
          <p:cNvSpPr/>
          <p:nvPr/>
        </p:nvSpPr>
        <p:spPr>
          <a:xfrm>
            <a:off x="7757258" y="2337029"/>
            <a:ext cx="3873836" cy="4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920" dirty="0"/>
              <a:t>2. Escribir las credenciales de acceso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5F9C92-5363-4AB7-92D2-8AC6823DAFCD}"/>
              </a:ext>
            </a:extLst>
          </p:cNvPr>
          <p:cNvSpPr/>
          <p:nvPr/>
        </p:nvSpPr>
        <p:spPr>
          <a:xfrm>
            <a:off x="4092146" y="5351346"/>
            <a:ext cx="3801907" cy="4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920" dirty="0"/>
              <a:t>3. Seleccionar el icono de responder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1F6C6F8-D286-4989-95BA-4BF378B10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596" y="5914460"/>
            <a:ext cx="4556378" cy="560717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A60B3356-5C17-4E98-89B3-04E02A5B3D5B}"/>
              </a:ext>
            </a:extLst>
          </p:cNvPr>
          <p:cNvSpPr/>
          <p:nvPr/>
        </p:nvSpPr>
        <p:spPr>
          <a:xfrm>
            <a:off x="8594210" y="3740414"/>
            <a:ext cx="2189958" cy="669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2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206BE1-8A96-4BCC-AF17-503EE5EAC52D}"/>
              </a:ext>
            </a:extLst>
          </p:cNvPr>
          <p:cNvSpPr/>
          <p:nvPr/>
        </p:nvSpPr>
        <p:spPr>
          <a:xfrm>
            <a:off x="9569572" y="6970144"/>
            <a:ext cx="855740" cy="870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20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FC0EE2D2-E5CF-40B9-BD96-71A7F8BA8567}"/>
              </a:ext>
            </a:extLst>
          </p:cNvPr>
          <p:cNvCxnSpPr>
            <a:cxnSpLocks/>
          </p:cNvCxnSpPr>
          <p:nvPr/>
        </p:nvCxnSpPr>
        <p:spPr>
          <a:xfrm>
            <a:off x="9744399" y="4955014"/>
            <a:ext cx="0" cy="15201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70EE03DC-6F1C-45D6-9978-A7CDB98A9686}"/>
              </a:ext>
            </a:extLst>
          </p:cNvPr>
          <p:cNvCxnSpPr>
            <a:cxnSpLocks/>
          </p:cNvCxnSpPr>
          <p:nvPr/>
        </p:nvCxnSpPr>
        <p:spPr>
          <a:xfrm>
            <a:off x="5983899" y="3459219"/>
            <a:ext cx="26103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150" y="719278"/>
            <a:ext cx="3216690" cy="1113991"/>
          </a:xfrm>
          <a:prstGeom prst="rect">
            <a:avLst/>
          </a:prstGeom>
        </p:spPr>
      </p:pic>
      <p:sp>
        <p:nvSpPr>
          <p:cNvPr id="19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4321278" y="855343"/>
            <a:ext cx="7698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Ingresando al formulario</a:t>
            </a:r>
          </a:p>
        </p:txBody>
      </p:sp>
    </p:spTree>
    <p:extLst>
      <p:ext uri="{BB962C8B-B14F-4D97-AF65-F5344CB8AC3E}">
        <p14:creationId xmlns:p14="http://schemas.microsoft.com/office/powerpoint/2010/main" val="104183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662A5C1-1822-4B60-8D00-35C059199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57" y="2174118"/>
            <a:ext cx="3105571" cy="618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4ED064-C035-481D-AC90-1FDB2F122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85" y="2174119"/>
            <a:ext cx="3105571" cy="618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DE563C68-E09B-4B26-9C0B-78EF4B5D6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94" y="2174117"/>
            <a:ext cx="3091964" cy="618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37" y="729328"/>
            <a:ext cx="3001390" cy="1021469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4321278" y="855343"/>
            <a:ext cx="7698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Ingresando al formulario</a:t>
            </a:r>
          </a:p>
        </p:txBody>
      </p:sp>
    </p:spTree>
    <p:extLst>
      <p:ext uri="{BB962C8B-B14F-4D97-AF65-F5344CB8AC3E}">
        <p14:creationId xmlns:p14="http://schemas.microsoft.com/office/powerpoint/2010/main" val="17166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4710253" y="1077201"/>
            <a:ext cx="8294547" cy="8522492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ángulo 29"/>
          <p:cNvSpPr/>
          <p:nvPr/>
        </p:nvSpPr>
        <p:spPr>
          <a:xfrm>
            <a:off x="-2954" y="1077201"/>
            <a:ext cx="4713207" cy="8522491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80995" y="193459"/>
            <a:ext cx="5642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Ubicación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080" y="3649612"/>
            <a:ext cx="4136173" cy="415888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33" y="2021305"/>
            <a:ext cx="7794374" cy="773229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906" y="1233861"/>
            <a:ext cx="2064388" cy="71493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4710253" y="1077201"/>
            <a:ext cx="0" cy="85224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5"/>
            <a:ext cx="530757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237" y="1644197"/>
            <a:ext cx="2826380" cy="345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redondeado 6"/>
          <p:cNvSpPr/>
          <p:nvPr/>
        </p:nvSpPr>
        <p:spPr>
          <a:xfrm>
            <a:off x="1949115" y="3533147"/>
            <a:ext cx="1443790" cy="1239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530600" y="193459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Fotografía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868" y="6605339"/>
            <a:ext cx="4443484" cy="2561880"/>
          </a:xfrm>
          <a:prstGeom prst="rect">
            <a:avLst/>
          </a:prstGeom>
        </p:spPr>
      </p:pic>
      <p:sp>
        <p:nvSpPr>
          <p:cNvPr id="23" name="Rectángulo redondeado 22"/>
          <p:cNvSpPr/>
          <p:nvPr/>
        </p:nvSpPr>
        <p:spPr>
          <a:xfrm>
            <a:off x="566279" y="6773782"/>
            <a:ext cx="2249110" cy="6196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8" name="Picture 2" descr="Resultado de imagen para fotos Ã¡rboles ciudad">
            <a:extLst>
              <a:ext uri="{FF2B5EF4-FFF2-40B4-BE49-F238E27FC236}">
                <a16:creationId xmlns:a16="http://schemas.microsoft.com/office/drawing/2014/main" id="{8895ADFD-5A43-47FF-94E1-B1108716F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50" y="2572229"/>
            <a:ext cx="2933560" cy="22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n relacionada">
            <a:extLst>
              <a:ext uri="{FF2B5EF4-FFF2-40B4-BE49-F238E27FC236}">
                <a16:creationId xmlns:a16="http://schemas.microsoft.com/office/drawing/2014/main" id="{6C56D377-AB8B-47E0-9FB0-35A98CB6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90" y="2572229"/>
            <a:ext cx="3256635" cy="216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454009D-B75C-4C9E-8083-D45DFD1D6C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"/>
          <a:stretch/>
        </p:blipFill>
        <p:spPr>
          <a:xfrm>
            <a:off x="5575750" y="5307408"/>
            <a:ext cx="3589823" cy="273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9729408" y="5640317"/>
            <a:ext cx="2854036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kumimoji="0" lang="es-MX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Se puedan reconocer las hojas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lang="es-MX" dirty="0">
                <a:latin typeface="Arial Rounded MT Bold" panose="020F0704030504030204" pitchFamily="34" charset="0"/>
              </a:rPr>
              <a:t>Se vea representado el fruto y/o la flor</a:t>
            </a:r>
            <a:endParaRPr kumimoji="0" lang="es-MX" sz="2000" b="0" i="0" u="none" strike="noStrike" cap="none" spc="0" normalizeH="0" baseline="0" dirty="0">
              <a:ln>
                <a:noFill/>
              </a:ln>
              <a:effectLst/>
              <a:uFillTx/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90" y="6016930"/>
            <a:ext cx="383005" cy="567235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225" y="6850081"/>
            <a:ext cx="383005" cy="56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530600" y="193459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Fotografía</a:t>
            </a:r>
          </a:p>
        </p:txBody>
      </p:sp>
      <p:pic>
        <p:nvPicPr>
          <p:cNvPr id="6146" name="Picture 2" descr="Resultado de imagen para ternstroemia line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8" y="1285289"/>
            <a:ext cx="3429836" cy="3109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tulipan african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3355" y="1431757"/>
            <a:ext cx="4163872" cy="2816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crataegus mexica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78" y="5555942"/>
            <a:ext cx="3866146" cy="289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pinus pine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588" y="962900"/>
            <a:ext cx="3625683" cy="3625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sultado de imagen para persea america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43" y="5405546"/>
            <a:ext cx="6086475" cy="320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984400" y="4486563"/>
            <a:ext cx="27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Tila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374847" y="4255730"/>
            <a:ext cx="27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Galeana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9519268" y="4588583"/>
            <a:ext cx="27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Pino piñonero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1298807" y="8757216"/>
            <a:ext cx="27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Tejocote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7094136" y="8698376"/>
            <a:ext cx="270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7030A0"/>
                </a:solidFill>
                <a:latin typeface="Arial Rounded MT Bold" panose="020F0704030504030204" pitchFamily="34" charset="0"/>
              </a:rPr>
              <a:t>Aguacate</a:t>
            </a:r>
          </a:p>
        </p:txBody>
      </p:sp>
    </p:spTree>
    <p:extLst>
      <p:ext uri="{BB962C8B-B14F-4D97-AF65-F5344CB8AC3E}">
        <p14:creationId xmlns:p14="http://schemas.microsoft.com/office/powerpoint/2010/main" val="13120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orelia.jpg" descr="Morelia.jpg"/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print">
            <a:alphaModFix amt="85016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 b="28343"/>
          <a:stretch/>
        </p:blipFill>
        <p:spPr>
          <a:xfrm>
            <a:off x="0" y="0"/>
            <a:ext cx="13004800" cy="6989164"/>
          </a:xfrm>
          <a:prstGeom prst="rect">
            <a:avLst/>
          </a:prstGeom>
        </p:spPr>
      </p:pic>
      <p:sp>
        <p:nvSpPr>
          <p:cNvPr id="172" name="antecedentes"/>
          <p:cNvSpPr txBox="1">
            <a:spLocks noGrp="1"/>
          </p:cNvSpPr>
          <p:nvPr>
            <p:ph type="title"/>
          </p:nvPr>
        </p:nvSpPr>
        <p:spPr>
          <a:xfrm>
            <a:off x="2369524" y="7623783"/>
            <a:ext cx="8990766" cy="1266530"/>
          </a:xfrm>
          <a:prstGeom prst="rect">
            <a:avLst/>
          </a:prstGeom>
        </p:spPr>
        <p:txBody>
          <a:bodyPr/>
          <a:lstStyle>
            <a:lvl1pPr defTabSz="391414">
              <a:defRPr sz="6700">
                <a:solidFill>
                  <a:srgbClr val="99C45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s-MX" dirty="0">
                <a:latin typeface="Arial Rounded MT Bold" panose="020F0704030504030204" pitchFamily="34" charset="0"/>
              </a:rPr>
              <a:t>Justificación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171" name="Línea"/>
          <p:cNvSpPr>
            <a:spLocks noGrp="1"/>
          </p:cNvSpPr>
          <p:nvPr>
            <p:ph type="body" sz="quarter" idx="1"/>
          </p:nvPr>
        </p:nvSpPr>
        <p:spPr>
          <a:xfrm flipV="1">
            <a:off x="406400" y="6991794"/>
            <a:ext cx="12192000" cy="26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>
            <a:normAutofit fontScale="25000" lnSpcReduction="20000"/>
          </a:bodyPr>
          <a:lstStyle/>
          <a:p>
            <a:pPr marL="0" indent="0" defTabSz="457200">
              <a:spcBef>
                <a:spcPts val="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04" y="1729827"/>
            <a:ext cx="3897992" cy="3529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800">
        <p14:prism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530600" y="193459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Fotografía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4295274" y="5462337"/>
            <a:ext cx="4185112" cy="3733727"/>
            <a:chOff x="984400" y="1287379"/>
            <a:chExt cx="3955972" cy="3301204"/>
          </a:xfrm>
        </p:grpSpPr>
        <p:sp>
          <p:nvSpPr>
            <p:cNvPr id="24" name="CuadroTexto 23"/>
            <p:cNvSpPr txBox="1"/>
            <p:nvPr/>
          </p:nvSpPr>
          <p:spPr>
            <a:xfrm>
              <a:off x="1397186" y="4126918"/>
              <a:ext cx="31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Espacio para árbol</a:t>
              </a:r>
            </a:p>
          </p:txBody>
        </p:sp>
        <p:pic>
          <p:nvPicPr>
            <p:cNvPr id="13314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84400" y="1287379"/>
              <a:ext cx="3955972" cy="2695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upo 3"/>
          <p:cNvGrpSpPr/>
          <p:nvPr/>
        </p:nvGrpSpPr>
        <p:grpSpPr>
          <a:xfrm>
            <a:off x="1313152" y="1652829"/>
            <a:ext cx="3624048" cy="3508717"/>
            <a:chOff x="5491802" y="1685389"/>
            <a:chExt cx="3211262" cy="3032006"/>
          </a:xfrm>
        </p:grpSpPr>
        <p:sp>
          <p:nvSpPr>
            <p:cNvPr id="34" name="CuadroTexto 33"/>
            <p:cNvSpPr txBox="1"/>
            <p:nvPr/>
          </p:nvSpPr>
          <p:spPr>
            <a:xfrm>
              <a:off x="5747826" y="4255730"/>
              <a:ext cx="2700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Árbol muerto</a:t>
              </a:r>
            </a:p>
          </p:txBody>
        </p:sp>
        <p:pic>
          <p:nvPicPr>
            <p:cNvPr id="13316" name="Picture 4" descr="Resultado de imagen para Ã¡rbol muerto en la ciuda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1802" y="1685389"/>
              <a:ext cx="3211262" cy="24053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8067600" y="1491250"/>
            <a:ext cx="3798478" cy="3429666"/>
            <a:chOff x="8480386" y="1491250"/>
            <a:chExt cx="3385692" cy="3097333"/>
          </a:xfrm>
        </p:grpSpPr>
        <p:sp>
          <p:nvSpPr>
            <p:cNvPr id="35" name="CuadroTexto 34"/>
            <p:cNvSpPr txBox="1"/>
            <p:nvPr/>
          </p:nvSpPr>
          <p:spPr>
            <a:xfrm>
              <a:off x="8822788" y="4126918"/>
              <a:ext cx="2700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b="1" dirty="0">
                  <a:solidFill>
                    <a:srgbClr val="7030A0"/>
                  </a:solidFill>
                  <a:latin typeface="Arial Rounded MT Bold" panose="020F0704030504030204" pitchFamily="34" charset="0"/>
                </a:rPr>
                <a:t>Tocón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386" y="1491250"/>
              <a:ext cx="3385692" cy="25360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3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7631068" y="2111788"/>
            <a:ext cx="4521164" cy="5581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Árbol muerto</a:t>
            </a:r>
            <a:r>
              <a:rPr lang="es-MX" sz="2400" dirty="0"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: Potencial de reforestación a mediano plazo</a:t>
            </a:r>
            <a:endParaRPr kumimoji="0" lang="es-MX" sz="2400" b="0" i="0" u="none" strike="noStrike" cap="none" spc="0" normalizeH="0" baseline="0" dirty="0">
              <a:ln>
                <a:noFill/>
              </a:ln>
              <a:effectLst/>
              <a:uFillTx/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Espacio para árbol</a:t>
            </a:r>
            <a:r>
              <a:rPr lang="es-MX" sz="2400" dirty="0">
                <a:latin typeface="Arial Rounded MT Bold" panose="020F0704030504030204" pitchFamily="34" charset="0"/>
              </a:rPr>
              <a:t>: Potencial de reforestación a corto plazo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kumimoji="0" lang="es-MX" sz="24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Tocón</a:t>
            </a:r>
            <a:r>
              <a:rPr kumimoji="0" lang="es-MX" sz="2400" b="0" i="0" u="none" strike="noStrike" cap="none" spc="0" normalizeH="0" baseline="0" dirty="0">
                <a:ln>
                  <a:noFill/>
                </a:ln>
                <a:effectLst/>
                <a:uFillTx/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:</a:t>
            </a:r>
            <a:r>
              <a:rPr kumimoji="0" lang="es-MX" sz="2400" b="0" i="0" u="none" strike="noStrike" cap="none" spc="0" normalizeH="0" dirty="0">
                <a:ln>
                  <a:noFill/>
                </a:ln>
                <a:effectLst/>
                <a:uFillTx/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 Potencial de reforestación a mediano plazo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</a:pPr>
            <a:r>
              <a:rPr lang="es-MX" sz="2400" baseline="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Árbol vivo</a:t>
            </a:r>
            <a:r>
              <a:rPr lang="es-MX" sz="2400" baseline="0" dirty="0"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: Necesitamos</a:t>
            </a:r>
            <a:r>
              <a:rPr lang="es-MX" sz="2400" dirty="0"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 más datos</a:t>
            </a:r>
            <a:endParaRPr kumimoji="0" lang="es-MX" sz="2400" b="0" i="0" u="none" strike="noStrike" cap="none" spc="0" normalizeH="0" baseline="0" dirty="0">
              <a:ln>
                <a:noFill/>
              </a:ln>
              <a:effectLst/>
              <a:uFillTx/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75" y="5178227"/>
            <a:ext cx="633826" cy="93870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75" y="6542118"/>
            <a:ext cx="633826" cy="93870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Categoría de registro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09ACBF9D-200A-44A4-9A2F-2E68559183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64" y="6916646"/>
            <a:ext cx="4468942" cy="20348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941" y="2179219"/>
            <a:ext cx="3355024" cy="319242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50" y="2450443"/>
            <a:ext cx="633826" cy="93870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75" y="3814335"/>
            <a:ext cx="633826" cy="9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5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6511522" y="1077201"/>
            <a:ext cx="6493278" cy="8367587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6496232" cy="8367586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1619" y="8300647"/>
            <a:ext cx="1262863" cy="114414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7404" y="1263312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130" y="1263312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6493279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Datos del árbol, Nombre común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82ED438-2636-4185-AD3F-B7884B3CAF86}"/>
              </a:ext>
            </a:extLst>
          </p:cNvPr>
          <p:cNvGrpSpPr/>
          <p:nvPr/>
        </p:nvGrpSpPr>
        <p:grpSpPr>
          <a:xfrm>
            <a:off x="407273" y="3273838"/>
            <a:ext cx="3992921" cy="4946612"/>
            <a:chOff x="336562" y="271876"/>
            <a:chExt cx="3097513" cy="404237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843EFCF0-BCFE-4806-99AA-89C666315E52}"/>
                </a:ext>
              </a:extLst>
            </p:cNvPr>
            <p:cNvGrpSpPr/>
            <p:nvPr/>
          </p:nvGrpSpPr>
          <p:grpSpPr>
            <a:xfrm>
              <a:off x="336562" y="271876"/>
              <a:ext cx="3097513" cy="3214482"/>
              <a:chOff x="336562" y="271876"/>
              <a:chExt cx="3097513" cy="3214482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0D757583-D698-47C9-B273-47B486FAE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62" y="271876"/>
                <a:ext cx="3097513" cy="26209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07FF5985-B542-453D-A6D9-0249E783B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562" y="2892849"/>
                <a:ext cx="3097513" cy="59350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BC69F357-4658-4F81-9145-D59ED7D4B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6562" y="3486358"/>
              <a:ext cx="3097513" cy="827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Imagen 29">
            <a:extLst>
              <a:ext uri="{FF2B5EF4-FFF2-40B4-BE49-F238E27FC236}">
                <a16:creationId xmlns:a16="http://schemas.microsoft.com/office/drawing/2014/main" id="{75D4627D-50FE-4F55-A30E-BD8ED6F04F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343" y="2111729"/>
            <a:ext cx="1316973" cy="386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BFC8655F-3781-4BED-A001-B22991AA6C97}"/>
              </a:ext>
            </a:extLst>
          </p:cNvPr>
          <p:cNvCxnSpPr>
            <a:cxnSpLocks/>
            <a:stCxn id="36" idx="3"/>
            <a:endCxn id="30" idx="1"/>
          </p:cNvCxnSpPr>
          <p:nvPr/>
        </p:nvCxnSpPr>
        <p:spPr>
          <a:xfrm>
            <a:off x="3352799" y="3756911"/>
            <a:ext cx="1567544" cy="285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ángulo redondeado 35"/>
          <p:cNvSpPr/>
          <p:nvPr/>
        </p:nvSpPr>
        <p:spPr>
          <a:xfrm>
            <a:off x="209584" y="3159536"/>
            <a:ext cx="3143215" cy="11947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09ACBF9D-200A-44A4-9A2F-2E68559183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183" y="2462055"/>
            <a:ext cx="3414694" cy="194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5AD070DC-C875-421A-AC03-1FC81DC27D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7594" y="2957669"/>
            <a:ext cx="2260489" cy="510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F310307-E5B9-43A8-B6C7-9FEE315C5DD6}"/>
              </a:ext>
            </a:extLst>
          </p:cNvPr>
          <p:cNvCxnSpPr>
            <a:cxnSpLocks/>
            <a:stCxn id="40" idx="3"/>
            <a:endCxn id="38" idx="1"/>
          </p:cNvCxnSpPr>
          <p:nvPr/>
        </p:nvCxnSpPr>
        <p:spPr>
          <a:xfrm>
            <a:off x="9790195" y="3059429"/>
            <a:ext cx="657399" cy="2448307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redondeado 39"/>
          <p:cNvSpPr/>
          <p:nvPr/>
        </p:nvSpPr>
        <p:spPr>
          <a:xfrm>
            <a:off x="6646980" y="2462054"/>
            <a:ext cx="3143215" cy="11947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5216564" y="6797823"/>
            <a:ext cx="4622806" cy="2074894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1" i="0" u="none" strike="noStrike" cap="all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ea typeface="+mn-ea"/>
              <a:cs typeface="+mn-cs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1" i="0" u="none" strike="noStrike" cap="all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+mn-ea"/>
                <a:cs typeface="+mn-cs"/>
                <a:sym typeface="DIN Condensed"/>
              </a:rPr>
              <a:t>Nombre común: </a:t>
            </a: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badi" panose="020B0604020202020204" pitchFamily="34" charset="0"/>
                <a:ea typeface="+mn-ea"/>
                <a:cs typeface="+mn-cs"/>
                <a:sym typeface="DIN Condensed"/>
              </a:rPr>
              <a:t>Hace referencia a la forma en la que los habitantes denominan al árbol </a:t>
            </a: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badi" panose="020B0604020202020204" pitchFamily="34" charset="0"/>
              <a:ea typeface="+mn-ea"/>
              <a:cs typeface="+mn-cs"/>
              <a:sym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678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n" descr="Imagen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738" y="8455025"/>
            <a:ext cx="1262062" cy="114458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Nombre común</a:t>
            </a:r>
          </a:p>
        </p:txBody>
      </p:sp>
      <p:sp>
        <p:nvSpPr>
          <p:cNvPr id="9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728417" y="1345474"/>
            <a:ext cx="6376818" cy="1421098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Rounded MT Bold" panose="020F0704030504030204" pitchFamily="34" charset="0"/>
                <a:sym typeface="DIN Condensed"/>
              </a:rPr>
              <a:t>¿Cómo SE cuál es el nombre común del árbol que registro? </a:t>
            </a: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1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98470" y="1705989"/>
            <a:ext cx="1190172" cy="1654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2276" y="4551331"/>
            <a:ext cx="3744686" cy="15931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0986" y="7184526"/>
            <a:ext cx="1140043" cy="1658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50083" y="4535534"/>
            <a:ext cx="1509485" cy="17495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12501" y="4680798"/>
            <a:ext cx="1553028" cy="14235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51396" y="7035034"/>
            <a:ext cx="1440039" cy="17466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 descr="Resultado de imagen para tipos de hoja ilustraciÃ³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6" b="89720" l="1497" r="8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559" y="6923485"/>
            <a:ext cx="3178629" cy="2032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CuadroTexto 20"/>
          <p:cNvSpPr txBox="1"/>
          <p:nvPr/>
        </p:nvSpPr>
        <p:spPr>
          <a:xfrm>
            <a:off x="7775956" y="3373813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Forma de aguja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06666" y="6166239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Simples ovaladas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9989477" y="3404216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Forma de escama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393540" y="8905880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Simples alargadas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4197019" y="6209226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Simples no ovaladas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6429680" y="8900826"/>
            <a:ext cx="2382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Simples grandes </a:t>
            </a:r>
          </a:p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(entre 15 y 40 cm)</a:t>
            </a:r>
          </a:p>
        </p:txBody>
      </p:sp>
      <p:sp>
        <p:nvSpPr>
          <p:cNvPr id="27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728417" y="2937406"/>
            <a:ext cx="6376818" cy="1094200"/>
          </a:xfrm>
          <a:prstGeom prst="roundRect">
            <a:avLst/>
          </a:prstGeom>
          <a:gradFill flip="none" rotWithShape="1">
            <a:gsLst>
              <a:gs pos="0">
                <a:srgbClr val="84A2D8">
                  <a:shade val="30000"/>
                  <a:satMod val="115000"/>
                </a:srgbClr>
              </a:gs>
              <a:gs pos="50000">
                <a:srgbClr val="84A2D8">
                  <a:shade val="67500"/>
                  <a:satMod val="115000"/>
                </a:srgbClr>
              </a:gs>
              <a:gs pos="100000">
                <a:srgbClr val="84A2D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Rounded MT Bold" panose="020F0704030504030204" pitchFamily="34" charset="0"/>
                <a:sym typeface="DIN Condensed"/>
              </a:rPr>
              <a:t>Primero me fijo la form</a:t>
            </a:r>
            <a:r>
              <a:rPr lang="es-MX" sz="24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a de las hojas</a:t>
            </a: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28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1416" y="1705989"/>
            <a:ext cx="1271322" cy="15715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1923" y="4450842"/>
            <a:ext cx="1204686" cy="1654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" name="Picture 2" descr="Resultado de imagen para Tipo de hojas acicular laminar compuest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0893" y="7184526"/>
            <a:ext cx="2303783" cy="1658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1" name="CuadroTexto 30"/>
          <p:cNvSpPr txBox="1"/>
          <p:nvPr/>
        </p:nvSpPr>
        <p:spPr>
          <a:xfrm>
            <a:off x="10812501" y="6182467"/>
            <a:ext cx="155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Compuestas radiales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8387225" y="6393006"/>
            <a:ext cx="223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Compuestas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353815" y="8952047"/>
            <a:ext cx="223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Compuestas en forma de pluma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588559" y="9012100"/>
            <a:ext cx="3195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Simples muy grandes (más de 50 cm)</a:t>
            </a:r>
          </a:p>
        </p:txBody>
      </p:sp>
    </p:spTree>
    <p:extLst>
      <p:ext uri="{BB962C8B-B14F-4D97-AF65-F5344CB8AC3E}">
        <p14:creationId xmlns:p14="http://schemas.microsoft.com/office/powerpoint/2010/main" val="203292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Nombre común</a:t>
            </a:r>
          </a:p>
        </p:txBody>
      </p:sp>
      <p:sp>
        <p:nvSpPr>
          <p:cNvPr id="27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657249" y="1334363"/>
            <a:ext cx="6376818" cy="1339374"/>
          </a:xfrm>
          <a:prstGeom prst="roundRect">
            <a:avLst/>
          </a:prstGeom>
          <a:gradFill flip="none" rotWithShape="1">
            <a:gsLst>
              <a:gs pos="0">
                <a:srgbClr val="84A2D8">
                  <a:shade val="30000"/>
                  <a:satMod val="115000"/>
                </a:srgbClr>
              </a:gs>
              <a:gs pos="50000">
                <a:srgbClr val="84A2D8">
                  <a:shade val="67500"/>
                  <a:satMod val="115000"/>
                </a:srgbClr>
              </a:gs>
              <a:gs pos="100000">
                <a:srgbClr val="84A2D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400" b="0" i="0" u="none" strike="noStrik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Rounded MT Bold" panose="020F0704030504030204" pitchFamily="34" charset="0"/>
                <a:sym typeface="DIN Condensed"/>
              </a:rPr>
              <a:t>Busco en la guía el tipo de hoja y luego me fijo en la imagen de los árboles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916853" y="6513290"/>
            <a:ext cx="3735000" cy="2858554"/>
            <a:chOff x="2526040" y="3903555"/>
            <a:chExt cx="3735000" cy="285855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26040" y="3903555"/>
              <a:ext cx="3735000" cy="2520000"/>
            </a:xfrm>
            <a:prstGeom prst="rect">
              <a:avLst/>
            </a:prstGeom>
          </p:spPr>
        </p:pic>
        <p:sp>
          <p:nvSpPr>
            <p:cNvPr id="47" name="CuadroTexto 46"/>
            <p:cNvSpPr txBox="1"/>
            <p:nvPr/>
          </p:nvSpPr>
          <p:spPr>
            <a:xfrm>
              <a:off x="2526040" y="6423555"/>
              <a:ext cx="3735000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latin typeface="Arial Rounded MT Bold" panose="020F0704030504030204" pitchFamily="34" charset="0"/>
                </a:rPr>
                <a:t>Compuestas en forma de pluma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454003" y="6419583"/>
            <a:ext cx="3751220" cy="2858554"/>
            <a:chOff x="588559" y="6492100"/>
            <a:chExt cx="3751220" cy="2858554"/>
          </a:xfrm>
        </p:grpSpPr>
        <p:sp>
          <p:nvSpPr>
            <p:cNvPr id="42" name="CuadroTexto 41"/>
            <p:cNvSpPr txBox="1"/>
            <p:nvPr/>
          </p:nvSpPr>
          <p:spPr>
            <a:xfrm>
              <a:off x="588559" y="9012100"/>
              <a:ext cx="3751220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latin typeface="Arial Rounded MT Bold" panose="020F0704030504030204" pitchFamily="34" charset="0"/>
                </a:rPr>
                <a:t>Simples grandes (entre 15 y 40 cm)</a:t>
              </a: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8559" y="6492100"/>
              <a:ext cx="3751220" cy="2520000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8987326" y="6513290"/>
            <a:ext cx="3842714" cy="2858554"/>
            <a:chOff x="7775956" y="853813"/>
            <a:chExt cx="3842714" cy="2858554"/>
          </a:xfrm>
        </p:grpSpPr>
        <p:sp>
          <p:nvSpPr>
            <p:cNvPr id="36" name="CuadroTexto 35"/>
            <p:cNvSpPr txBox="1"/>
            <p:nvPr/>
          </p:nvSpPr>
          <p:spPr>
            <a:xfrm>
              <a:off x="7775956" y="3373813"/>
              <a:ext cx="3842714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latin typeface="Arial Rounded MT Bold" panose="020F0704030504030204" pitchFamily="34" charset="0"/>
                </a:rPr>
                <a:t>Forma de aguja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75956" y="853813"/>
              <a:ext cx="3842714" cy="2520000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657249" y="2896428"/>
            <a:ext cx="3344728" cy="2858554"/>
            <a:chOff x="-2116695" y="3761797"/>
            <a:chExt cx="3344728" cy="2858554"/>
          </a:xfrm>
        </p:grpSpPr>
        <p:sp>
          <p:nvSpPr>
            <p:cNvPr id="40" name="CuadroTexto 39"/>
            <p:cNvSpPr txBox="1"/>
            <p:nvPr/>
          </p:nvSpPr>
          <p:spPr>
            <a:xfrm>
              <a:off x="-2116695" y="6281797"/>
              <a:ext cx="3344728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latin typeface="Arial Rounded MT Bold" panose="020F0704030504030204" pitchFamily="34" charset="0"/>
                </a:rPr>
                <a:t>Simples no ovaladas</a:t>
              </a:r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116695" y="3761797"/>
              <a:ext cx="3344728" cy="2520000"/>
            </a:xfrm>
            <a:prstGeom prst="rect">
              <a:avLst/>
            </a:prstGeom>
          </p:spPr>
        </p:pic>
      </p:grpSp>
      <p:grpSp>
        <p:nvGrpSpPr>
          <p:cNvPr id="49" name="Grupo 48"/>
          <p:cNvGrpSpPr/>
          <p:nvPr/>
        </p:nvGrpSpPr>
        <p:grpSpPr>
          <a:xfrm>
            <a:off x="4737809" y="2994182"/>
            <a:ext cx="3914044" cy="2859331"/>
            <a:chOff x="12253704" y="908357"/>
            <a:chExt cx="3914044" cy="2859331"/>
          </a:xfrm>
        </p:grpSpPr>
        <p:sp>
          <p:nvSpPr>
            <p:cNvPr id="38" name="CuadroTexto 37"/>
            <p:cNvSpPr txBox="1"/>
            <p:nvPr/>
          </p:nvSpPr>
          <p:spPr>
            <a:xfrm>
              <a:off x="12253704" y="3429134"/>
              <a:ext cx="3914043" cy="33855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600" dirty="0">
                  <a:latin typeface="Arial Rounded MT Bold" panose="020F0704030504030204" pitchFamily="34" charset="0"/>
                </a:rPr>
                <a:t>Forma de escama</a:t>
              </a:r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53705" y="908357"/>
              <a:ext cx="3914043" cy="2520000"/>
            </a:xfrm>
            <a:prstGeom prst="rect">
              <a:avLst/>
            </a:prstGeom>
          </p:spPr>
        </p:pic>
      </p:grpSp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436319" y="1641709"/>
            <a:ext cx="4764517" cy="366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7249047" y="1600677"/>
            <a:ext cx="452116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DAP: </a:t>
            </a:r>
            <a:r>
              <a:rPr lang="es-MX" sz="2400" dirty="0"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Diámetro a la altura del pecho (1.3 m)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Edad del árbol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92" y="1502478"/>
            <a:ext cx="633826" cy="93870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9ACBF9D-200A-44A4-9A2F-2E68559183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74" y="6909566"/>
            <a:ext cx="4784645" cy="15664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15" y="2969270"/>
            <a:ext cx="4471842" cy="1016001"/>
          </a:xfrm>
          <a:prstGeom prst="rect">
            <a:avLst/>
          </a:prstGeom>
        </p:spPr>
      </p:pic>
      <p:pic>
        <p:nvPicPr>
          <p:cNvPr id="16386" name="Picture 2" descr="Resultado de imagen para bosque arbol y arboli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579" y="2775418"/>
            <a:ext cx="2217145" cy="292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Ãrbol urban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92" y="2775418"/>
            <a:ext cx="2152650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n para Ã¡rboles en la ciuda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92" y="5988108"/>
            <a:ext cx="6420595" cy="361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 rot="16200000">
            <a:off x="4516317" y="3972969"/>
            <a:ext cx="2867025" cy="471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Árbol joven</a:t>
            </a:r>
            <a:endParaRPr lang="es-MX" sz="2400" dirty="0"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 rot="16200000">
            <a:off x="4609293" y="7456840"/>
            <a:ext cx="2867025" cy="471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Árbol adulto</a:t>
            </a:r>
            <a:endParaRPr lang="es-MX" sz="2400" dirty="0"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9902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5334199" y="7524635"/>
            <a:ext cx="2486327" cy="2228965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Rectángulo 26"/>
          <p:cNvSpPr/>
          <p:nvPr/>
        </p:nvSpPr>
        <p:spPr>
          <a:xfrm>
            <a:off x="0" y="5516856"/>
            <a:ext cx="5326731" cy="423674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9ACBF9D-200A-44A4-9A2F-2E6855918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55" y="6632323"/>
            <a:ext cx="3956804" cy="1129458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>
            <a:off x="5344973" y="1077202"/>
            <a:ext cx="0" cy="64474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pic>
        <p:nvPicPr>
          <p:cNvPr id="18" name="Google Shape;154;p28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50" y="2467367"/>
            <a:ext cx="6089627" cy="47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5834859" y="1279838"/>
            <a:ext cx="6376818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¿Qué causa las enfermedades en los árboles?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00" y="2207415"/>
            <a:ext cx="3730457" cy="305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Conector recto 27"/>
          <p:cNvCxnSpPr/>
          <p:nvPr/>
        </p:nvCxnSpPr>
        <p:spPr>
          <a:xfrm flipH="1">
            <a:off x="5326732" y="7524634"/>
            <a:ext cx="2493794" cy="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n 31">
            <a:extLst>
              <a:ext uri="{FF2B5EF4-FFF2-40B4-BE49-F238E27FC236}">
                <a16:creationId xmlns:a16="http://schemas.microsoft.com/office/drawing/2014/main" id="{9AA38262-B590-4564-9DFA-D106F06FB9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55" y="7749750"/>
            <a:ext cx="7222996" cy="1890332"/>
          </a:xfrm>
          <a:prstGeom prst="rect">
            <a:avLst/>
          </a:prstGeom>
        </p:spPr>
      </p:pic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8EA8388-D495-402B-8A20-75E8F610CD13}"/>
              </a:ext>
            </a:extLst>
          </p:cNvPr>
          <p:cNvSpPr txBox="1"/>
          <p:nvPr/>
        </p:nvSpPr>
        <p:spPr>
          <a:xfrm>
            <a:off x="761784" y="3562746"/>
            <a:ext cx="3447547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1400" b="1" dirty="0">
                <a:solidFill>
                  <a:schemeClr val="bg1">
                    <a:lumMod val="50000"/>
                  </a:schemeClr>
                </a:solidFill>
              </a:rPr>
              <a:t>Estado de salud aparente en hojas y ramitas</a:t>
            </a:r>
          </a:p>
        </p:txBody>
      </p:sp>
    </p:spTree>
    <p:extLst>
      <p:ext uri="{BB962C8B-B14F-4D97-AF65-F5344CB8AC3E}">
        <p14:creationId xmlns:p14="http://schemas.microsoft.com/office/powerpoint/2010/main" val="4990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body" idx="2"/>
          </p:nvPr>
        </p:nvSpPr>
        <p:spPr>
          <a:xfrm>
            <a:off x="406400" y="2743200"/>
            <a:ext cx="12192000" cy="61086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spcBef>
                <a:spcPts val="2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75" y="2263725"/>
            <a:ext cx="7277100" cy="70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743204"/>
            <a:ext cx="5105975" cy="6524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7608433" y="1376096"/>
            <a:ext cx="2867025" cy="471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Bueno</a:t>
            </a:r>
            <a:endParaRPr lang="es-MX" sz="2400" dirty="0"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5787189" y="5533430"/>
            <a:ext cx="2076533" cy="471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Regular</a:t>
            </a:r>
            <a:endParaRPr lang="es-MX" sz="2400" dirty="0"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392479-4630-4C31-8B6B-F662E0A83AC5}"/>
              </a:ext>
            </a:extLst>
          </p:cNvPr>
          <p:cNvSpPr txBox="1"/>
          <p:nvPr/>
        </p:nvSpPr>
        <p:spPr>
          <a:xfrm>
            <a:off x="11372767" y="7807399"/>
            <a:ext cx="1163470" cy="4719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s-MX" sz="24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Avenir Next Medium"/>
                <a:cs typeface="Avenir Next Medium"/>
                <a:sym typeface="Avenir Next Medium"/>
              </a:rPr>
              <a:t>Malo</a:t>
            </a:r>
            <a:endParaRPr lang="es-MX" sz="2400" dirty="0">
              <a:latin typeface="Arial Rounded MT Bold" panose="020F0704030504030204" pitchFamily="34" charset="0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13" name="Imagen" descr="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8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8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68564" y="1590824"/>
            <a:ext cx="3465762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Insectos dañinos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58" y="2916149"/>
            <a:ext cx="9455341" cy="6123284"/>
          </a:xfrm>
          <a:prstGeom prst="rect">
            <a:avLst/>
          </a:prstGeom>
        </p:spPr>
      </p:pic>
      <p:pic>
        <p:nvPicPr>
          <p:cNvPr id="7" name="Imagen" descr="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0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6"/>
          <a:stretch/>
        </p:blipFill>
        <p:spPr>
          <a:xfrm>
            <a:off x="1441049" y="2353163"/>
            <a:ext cx="5406931" cy="393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6"/>
          <a:stretch/>
        </p:blipFill>
        <p:spPr>
          <a:xfrm>
            <a:off x="6876881" y="2353163"/>
            <a:ext cx="4357488" cy="679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76" y="6324913"/>
            <a:ext cx="2924661" cy="282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38" y="6324913"/>
            <a:ext cx="2353342" cy="282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30" y="2767071"/>
            <a:ext cx="2257339" cy="17536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10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68564" y="1163870"/>
            <a:ext cx="3465762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Insectos dañinos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1" name="Imagen" descr="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3-01-01.png" descr="3-01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/>
          <a:stretch/>
        </p:blipFill>
        <p:spPr>
          <a:xfrm>
            <a:off x="965075" y="1421734"/>
            <a:ext cx="11428610" cy="789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antecedentes"/>
          <p:cNvSpPr txBox="1">
            <a:spLocks/>
          </p:cNvSpPr>
          <p:nvPr/>
        </p:nvSpPr>
        <p:spPr>
          <a:xfrm>
            <a:off x="2007017" y="683181"/>
            <a:ext cx="8990766" cy="738553"/>
          </a:xfrm>
          <a:prstGeom prst="rect">
            <a:avLst/>
          </a:prstGeom>
        </p:spPr>
        <p:txBody>
          <a:bodyPr/>
          <a:lstStyle>
            <a:lvl1pPr algn="l" defTabSz="3914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kern="1200">
                <a:solidFill>
                  <a:srgbClr val="99C45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s-MX" sz="3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Impacto de la ciudad en el ambiente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13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563475" y="1090151"/>
            <a:ext cx="4953442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Insectos dañinos: descortezadores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4" name="Imagen" descr="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65" y="2148153"/>
            <a:ext cx="10391459" cy="683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4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body" idx="2"/>
          </p:nvPr>
        </p:nvSpPr>
        <p:spPr>
          <a:xfrm>
            <a:off x="1515976" y="2449383"/>
            <a:ext cx="11022263" cy="1990268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108587" lvl="0" indent="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SzPts val="1890"/>
              <a:buNone/>
            </a:pPr>
            <a:r>
              <a:rPr lang="en-US" sz="2400" dirty="0" err="1">
                <a:latin typeface="Arial Rounded MT Bold" panose="020F0704030504030204" pitchFamily="34" charset="0"/>
              </a:rPr>
              <a:t>Comunes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en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espacios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urbanos</a:t>
            </a:r>
            <a:r>
              <a:rPr lang="en-US" sz="2400" dirty="0">
                <a:latin typeface="Arial Rounded MT Bold" panose="020F0704030504030204" pitchFamily="34" charset="0"/>
              </a:rPr>
              <a:t>.</a:t>
            </a:r>
            <a:endParaRPr sz="2400" dirty="0">
              <a:latin typeface="Arial Rounded MT Bold" panose="020F0704030504030204" pitchFamily="34" charset="0"/>
            </a:endParaRPr>
          </a:p>
          <a:p>
            <a:pPr marL="108587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90"/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De </a:t>
            </a:r>
            <a:r>
              <a:rPr lang="en-US" sz="2400" dirty="0" err="1">
                <a:latin typeface="Arial Rounded MT Bold" panose="020F0704030504030204" pitchFamily="34" charset="0"/>
              </a:rPr>
              <a:t>avance</a:t>
            </a:r>
            <a:r>
              <a:rPr lang="en-US" sz="2400" dirty="0">
                <a:latin typeface="Arial Rounded MT Bold" panose="020F0704030504030204" pitchFamily="34" charset="0"/>
              </a:rPr>
              <a:t> lento. Su </a:t>
            </a:r>
            <a:r>
              <a:rPr lang="en-US" sz="2400" dirty="0" err="1">
                <a:latin typeface="Arial Rounded MT Bold" panose="020F0704030504030204" pitchFamily="34" charset="0"/>
              </a:rPr>
              <a:t>desarrollo</a:t>
            </a:r>
            <a:r>
              <a:rPr lang="en-US" sz="2400" dirty="0">
                <a:latin typeface="Arial Rounded MT Bold" panose="020F0704030504030204" pitchFamily="34" charset="0"/>
              </a:rPr>
              <a:t> y </a:t>
            </a:r>
            <a:r>
              <a:rPr lang="en-US" sz="2400" dirty="0" err="1">
                <a:latin typeface="Arial Rounded MT Bold" panose="020F0704030504030204" pitchFamily="34" charset="0"/>
              </a:rPr>
              <a:t>madurez</a:t>
            </a:r>
            <a:r>
              <a:rPr lang="en-US" sz="2400" dirty="0">
                <a:latin typeface="Arial Rounded MT Bold" panose="020F0704030504030204" pitchFamily="34" charset="0"/>
              </a:rPr>
              <a:t> sexual </a:t>
            </a:r>
            <a:r>
              <a:rPr lang="en-US" sz="2400" dirty="0" err="1">
                <a:latin typeface="Arial Rounded MT Bold" panose="020F0704030504030204" pitchFamily="34" charset="0"/>
              </a:rPr>
              <a:t>puede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tardar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años</a:t>
            </a:r>
            <a:r>
              <a:rPr lang="en-US" sz="2400" dirty="0">
                <a:latin typeface="Arial Rounded MT Bold" panose="020F0704030504030204" pitchFamily="34" charset="0"/>
              </a:rPr>
              <a:t>.</a:t>
            </a:r>
            <a:endParaRPr sz="2400" dirty="0">
              <a:latin typeface="Arial Rounded MT Bold" panose="020F0704030504030204" pitchFamily="34" charset="0"/>
            </a:endParaRPr>
          </a:p>
          <a:p>
            <a:pPr marL="108587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90"/>
              <a:buNone/>
            </a:pPr>
            <a:r>
              <a:rPr lang="en-US" sz="2400" dirty="0" err="1">
                <a:latin typeface="Arial Rounded MT Bold" panose="020F0704030504030204" pitchFamily="34" charset="0"/>
              </a:rPr>
              <a:t>Tratamiento</a:t>
            </a:r>
            <a:r>
              <a:rPr lang="en-US" sz="2400" dirty="0">
                <a:latin typeface="Arial Rounded MT Bold" panose="020F0704030504030204" pitchFamily="34" charset="0"/>
              </a:rPr>
              <a:t>: </a:t>
            </a:r>
            <a:r>
              <a:rPr lang="en-US" sz="2400" dirty="0" err="1">
                <a:latin typeface="Arial Rounded MT Bold" panose="020F0704030504030204" pitchFamily="34" charset="0"/>
              </a:rPr>
              <a:t>podas</a:t>
            </a:r>
            <a:r>
              <a:rPr lang="en-US" sz="2400" dirty="0">
                <a:latin typeface="Arial Rounded MT Bold" panose="020F0704030504030204" pitchFamily="34" charset="0"/>
              </a:rPr>
              <a:t> o </a:t>
            </a:r>
            <a:r>
              <a:rPr lang="en-US" sz="2400" dirty="0" err="1">
                <a:latin typeface="Arial Rounded MT Bold" panose="020F0704030504030204" pitchFamily="34" charset="0"/>
              </a:rPr>
              <a:t>derribo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en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casos</a:t>
            </a:r>
            <a:r>
              <a:rPr lang="en-US" sz="2400" dirty="0">
                <a:latin typeface="Arial Rounded MT Bold" panose="020F0704030504030204" pitchFamily="34" charset="0"/>
              </a:rPr>
              <a:t> </a:t>
            </a:r>
            <a:r>
              <a:rPr lang="en-US" sz="2400" dirty="0" err="1">
                <a:latin typeface="Arial Rounded MT Bold" panose="020F0704030504030204" pitchFamily="34" charset="0"/>
              </a:rPr>
              <a:t>extremos</a:t>
            </a:r>
            <a:r>
              <a:rPr lang="en-US" sz="2400" dirty="0">
                <a:latin typeface="Arial Rounded MT Bold" panose="020F0704030504030204" pitchFamily="34" charset="0"/>
              </a:rPr>
              <a:t>.</a:t>
            </a:r>
            <a:endParaRPr sz="2400" dirty="0">
              <a:latin typeface="Arial Rounded MT Bold" panose="020F0704030504030204" pitchFamily="34" charset="0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41" y="4925175"/>
            <a:ext cx="4315741" cy="32202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1" name="Google Shape;171;p3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7" y="4925175"/>
            <a:ext cx="4447591" cy="33525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8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68564" y="1590824"/>
            <a:ext cx="4447590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Plantas parásitas y epifitas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68" y="3998243"/>
            <a:ext cx="346790" cy="513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68" y="2892699"/>
            <a:ext cx="346790" cy="5136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6" y="3466575"/>
            <a:ext cx="346790" cy="5136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013568" y="8470862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Proliferación de Heno motita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000012" y="8224641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Heno motita</a:t>
            </a:r>
          </a:p>
        </p:txBody>
      </p:sp>
      <p:pic>
        <p:nvPicPr>
          <p:cNvPr id="14" name="Imagen" descr="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body" idx="2"/>
          </p:nvPr>
        </p:nvSpPr>
        <p:spPr>
          <a:xfrm>
            <a:off x="1515976" y="2449383"/>
            <a:ext cx="11022263" cy="956916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108587" indent="0">
              <a:lnSpc>
                <a:spcPct val="150000"/>
              </a:lnSpc>
              <a:buNone/>
            </a:pPr>
            <a:r>
              <a:rPr lang="en-US" sz="2400" dirty="0" err="1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Muérdago</a:t>
            </a:r>
            <a:r>
              <a:rPr lang="en-US" sz="2400" dirty="0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(</a:t>
            </a:r>
            <a:r>
              <a:rPr lang="en-US" sz="2400" i="1" dirty="0" err="1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Psittacanthus</a:t>
            </a:r>
            <a:r>
              <a:rPr lang="en-US" sz="2400" dirty="0"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sp.)</a:t>
            </a:r>
            <a:endParaRPr lang="en-US" sz="2400" dirty="0">
              <a:latin typeface="Arial Rounded MT Bold" panose="020F07040305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8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68564" y="1590824"/>
            <a:ext cx="3465762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Plantas parásitas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68" y="2892699"/>
            <a:ext cx="346790" cy="5136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515976" y="7698131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Planta de muérdago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073188" y="7698131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Flor de muérdago</a:t>
            </a:r>
          </a:p>
        </p:txBody>
      </p:sp>
      <p:pic>
        <p:nvPicPr>
          <p:cNvPr id="15" name="Google Shape;178;p3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958" y="3811301"/>
            <a:ext cx="4994441" cy="3786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Google Shape;179;p3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7" y="3727080"/>
            <a:ext cx="5186974" cy="38708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" descr="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22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280" y="6638701"/>
            <a:ext cx="3902720" cy="25998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Google Shape;56;p1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1" y="6290971"/>
            <a:ext cx="3902719" cy="2599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Google Shape;57;p1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559" y="2901436"/>
            <a:ext cx="3902721" cy="2689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" name="Google Shape;59;p13"/>
          <p:cNvSpPr txBox="1"/>
          <p:nvPr/>
        </p:nvSpPr>
        <p:spPr>
          <a:xfrm>
            <a:off x="6954593" y="1496560"/>
            <a:ext cx="5581644" cy="4094760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30027" tIns="130027" rIns="130027" bIns="130027" anchor="t" anchorCtr="0">
            <a:noAutofit/>
          </a:bodyPr>
          <a:lstStyle/>
          <a:p>
            <a:pPr marL="198681">
              <a:spcBef>
                <a:spcPts val="0"/>
              </a:spcBef>
              <a:buSzPts val="1400"/>
            </a:pPr>
            <a:r>
              <a:rPr lang="es-419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Alambres o cables que restrinjan su crecimiento</a:t>
            </a:r>
          </a:p>
          <a:p>
            <a:pPr marL="198681">
              <a:spcBef>
                <a:spcPts val="0"/>
              </a:spcBef>
              <a:buSzPts val="1400"/>
            </a:pPr>
            <a:endParaRPr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98681">
              <a:spcBef>
                <a:spcPts val="0"/>
              </a:spcBef>
              <a:buSzPts val="1400"/>
            </a:pPr>
            <a:r>
              <a:rPr lang="es-419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Colocación de letreros de metal </a:t>
            </a:r>
          </a:p>
          <a:p>
            <a:pPr marL="198681">
              <a:spcBef>
                <a:spcPts val="0"/>
              </a:spcBef>
              <a:buSzPts val="1400"/>
            </a:pPr>
            <a:endParaRPr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98681">
              <a:spcBef>
                <a:spcPts val="0"/>
              </a:spcBef>
              <a:buSzPts val="1400"/>
            </a:pPr>
            <a:r>
              <a:rPr lang="es-419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Sujetar otras estructuras con ayuda de tornillos, clavos u otros materiales metálicos </a:t>
            </a:r>
            <a:endParaRPr sz="24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9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78055" y="1517827"/>
            <a:ext cx="4232225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Daños físicos o mecánicos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0" name="Imagen" descr="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03" y="3759473"/>
            <a:ext cx="346790" cy="5136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03" y="1753481"/>
            <a:ext cx="346790" cy="5136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03" y="2644636"/>
            <a:ext cx="346790" cy="5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6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Estado de salud aparente</a:t>
            </a:r>
          </a:p>
        </p:txBody>
      </p:sp>
      <p:sp>
        <p:nvSpPr>
          <p:cNvPr id="8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468564" y="1590824"/>
            <a:ext cx="3465762" cy="930751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2000" dirty="0">
                <a:solidFill>
                  <a:srgbClr val="FFFFFF"/>
                </a:solidFill>
                <a:latin typeface="Arial Rounded MT Bold" panose="020F0704030504030204" pitchFamily="34" charset="0"/>
                <a:sym typeface="DIN Condensed"/>
              </a:rPr>
              <a:t>Manchas y Hongos</a:t>
            </a: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  <p:pic>
        <p:nvPicPr>
          <p:cNvPr id="11" name="Google Shape;193;p3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2" y="3853212"/>
            <a:ext cx="4440811" cy="3741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Google Shape;194;p33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29" y="2176530"/>
            <a:ext cx="4811502" cy="5574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" descr="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97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Altura del árbol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04" y="2299514"/>
            <a:ext cx="3452666" cy="2710367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814598" y="2569117"/>
            <a:ext cx="3724196" cy="792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AA38262-B590-4564-9DFA-D106F06FB9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" y="6739167"/>
            <a:ext cx="4850821" cy="2272866"/>
          </a:xfrm>
          <a:prstGeom prst="rect">
            <a:avLst/>
          </a:prstGeom>
        </p:spPr>
      </p:pic>
      <p:sp>
        <p:nvSpPr>
          <p:cNvPr id="37" name="Rectángulo redondeado 36"/>
          <p:cNvSpPr/>
          <p:nvPr/>
        </p:nvSpPr>
        <p:spPr>
          <a:xfrm>
            <a:off x="210575" y="6927093"/>
            <a:ext cx="4850821" cy="792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9" y="1347661"/>
            <a:ext cx="7445241" cy="7051477"/>
          </a:xfrm>
          <a:prstGeom prst="rect">
            <a:avLst/>
          </a:prstGeom>
        </p:spPr>
      </p:pic>
      <p:sp>
        <p:nvSpPr>
          <p:cNvPr id="38" name="Rectángulo: esquinas redondeadas 3">
            <a:extLst>
              <a:ext uri="{FF2B5EF4-FFF2-40B4-BE49-F238E27FC236}">
                <a16:creationId xmlns:a16="http://schemas.microsoft.com/office/drawing/2014/main" id="{C3B5E427-0E42-420D-A289-18B1BFF5C3B2}"/>
              </a:ext>
            </a:extLst>
          </p:cNvPr>
          <p:cNvSpPr/>
          <p:nvPr/>
        </p:nvSpPr>
        <p:spPr>
          <a:xfrm>
            <a:off x="5510979" y="6631304"/>
            <a:ext cx="3001956" cy="1747996"/>
          </a:xfrm>
          <a:prstGeom prst="roundRect">
            <a:avLst/>
          </a:prstGeom>
          <a:gradFill flip="none" rotWithShape="1">
            <a:gsLst>
              <a:gs pos="0">
                <a:srgbClr val="62983E">
                  <a:shade val="30000"/>
                  <a:satMod val="115000"/>
                </a:srgbClr>
              </a:gs>
              <a:gs pos="50000">
                <a:srgbClr val="62983E">
                  <a:shade val="67500"/>
                  <a:satMod val="115000"/>
                </a:srgbClr>
              </a:gs>
              <a:gs pos="100000">
                <a:srgbClr val="62983E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2000" b="0" i="0" u="none" strike="noStrik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 Rounded MT Bold" panose="020F0704030504030204" pitchFamily="34" charset="0"/>
                <a:sym typeface="DIN Condensed"/>
              </a:rPr>
              <a:t>Se estima la altura total, es decir, desde la base del tronco hasta la rama más alta del árbol</a:t>
            </a:r>
          </a:p>
          <a:p>
            <a:pPr marL="0" marR="0" indent="0" algn="ctr" defTabSz="5842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2000" b="0" i="0" u="none" strike="noStrik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Rounded MT Bold" panose="020F0704030504030204" pitchFamily="34" charset="0"/>
              <a:sym typeface="DIN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717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Grosor del tronco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04" y="2299514"/>
            <a:ext cx="3452666" cy="2710367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801267" y="3395293"/>
            <a:ext cx="3724196" cy="8288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AA38262-B590-4564-9DFA-D106F06FB9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" y="6739167"/>
            <a:ext cx="4850821" cy="2272866"/>
          </a:xfrm>
          <a:prstGeom prst="rect">
            <a:avLst/>
          </a:prstGeom>
        </p:spPr>
      </p:pic>
      <p:sp>
        <p:nvSpPr>
          <p:cNvPr id="37" name="Rectángulo redondeado 36"/>
          <p:cNvSpPr/>
          <p:nvPr/>
        </p:nvSpPr>
        <p:spPr>
          <a:xfrm>
            <a:off x="192334" y="7505302"/>
            <a:ext cx="4850821" cy="792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9698" name="Picture 2" descr="Resultado de imagen para Estimar la altura del arbol en relaciÃ³n a la altura de una pers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4853" y="1440368"/>
            <a:ext cx="4586926" cy="4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10190803" y="2831415"/>
            <a:ext cx="202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1.3 metros</a:t>
            </a:r>
          </a:p>
        </p:txBody>
      </p:sp>
      <p:sp>
        <p:nvSpPr>
          <p:cNvPr id="17" name="Google Shape;59;p13"/>
          <p:cNvSpPr txBox="1"/>
          <p:nvPr/>
        </p:nvSpPr>
        <p:spPr>
          <a:xfrm>
            <a:off x="6400398" y="5877864"/>
            <a:ext cx="5911806" cy="2577688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30027" tIns="130027" rIns="130027" bIns="130027" anchor="t" anchorCtr="0">
            <a:noAutofit/>
          </a:bodyPr>
          <a:lstStyle/>
          <a:p>
            <a:pPr marL="198681">
              <a:spcBef>
                <a:spcPts val="0"/>
              </a:spcBef>
              <a:buSzPts val="1400"/>
            </a:pPr>
            <a:r>
              <a:rPr lang="es-MX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Vamos a utilizar una cinta métrica ubicándola a una altura de 1.3 metros</a:t>
            </a:r>
          </a:p>
          <a:p>
            <a:pPr marL="198681">
              <a:spcBef>
                <a:spcPts val="0"/>
              </a:spcBef>
              <a:buSzPts val="1400"/>
            </a:pPr>
            <a:endParaRPr lang="es-MX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98681">
              <a:spcBef>
                <a:spcPts val="0"/>
              </a:spcBef>
              <a:buSzPts val="1400"/>
            </a:pPr>
            <a:r>
              <a:rPr lang="es-MX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La cinta debe rodear el tronco perpendicular a su eje</a:t>
            </a:r>
          </a:p>
          <a:p>
            <a:pPr marL="198681">
              <a:spcBef>
                <a:spcPts val="0"/>
              </a:spcBef>
              <a:buSzPts val="1400"/>
            </a:pPr>
            <a:endParaRPr lang="es-MX"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198681">
              <a:spcBef>
                <a:spcPts val="0"/>
              </a:spcBef>
              <a:buSzPts val="1400"/>
            </a:pPr>
            <a:r>
              <a:rPr lang="es-MX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Los número de la cinta deben mirar hacia arriba para no cometer errores de medición</a:t>
            </a:r>
            <a:endParaRPr sz="20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08" y="8140777"/>
            <a:ext cx="334128" cy="5136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08" y="6134785"/>
            <a:ext cx="334128" cy="5136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08" y="7025940"/>
            <a:ext cx="334128" cy="5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2F8248-3008-4D3B-AB1E-F49644FD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046" y="2318198"/>
            <a:ext cx="8799025" cy="5801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Grosor del tronco </a:t>
            </a:r>
          </a:p>
        </p:txBody>
      </p:sp>
    </p:spTree>
    <p:extLst>
      <p:ext uri="{BB962C8B-B14F-4D97-AF65-F5344CB8AC3E}">
        <p14:creationId xmlns:p14="http://schemas.microsoft.com/office/powerpoint/2010/main" val="306997768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0BA5E3-250B-4E3B-B6D7-A4A168691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1304925"/>
            <a:ext cx="8748135" cy="8110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24" y="8455552"/>
            <a:ext cx="1262863" cy="11441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Grosor del tronco </a:t>
            </a:r>
          </a:p>
        </p:txBody>
      </p:sp>
    </p:spTree>
    <p:extLst>
      <p:ext uri="{BB962C8B-B14F-4D97-AF65-F5344CB8AC3E}">
        <p14:creationId xmlns:p14="http://schemas.microsoft.com/office/powerpoint/2010/main" val="294340324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Densidad de follaje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604" y="2299514"/>
            <a:ext cx="3452666" cy="2710367"/>
          </a:xfrm>
          <a:prstGeom prst="rect">
            <a:avLst/>
          </a:prstGeom>
        </p:spPr>
      </p:pic>
      <p:sp>
        <p:nvSpPr>
          <p:cNvPr id="34" name="Rectángulo redondeado 33"/>
          <p:cNvSpPr/>
          <p:nvPr/>
        </p:nvSpPr>
        <p:spPr>
          <a:xfrm>
            <a:off x="739810" y="4255207"/>
            <a:ext cx="3724196" cy="82889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AA38262-B590-4564-9DFA-D106F06FB9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" y="6739167"/>
            <a:ext cx="4850821" cy="2272866"/>
          </a:xfrm>
          <a:prstGeom prst="rect">
            <a:avLst/>
          </a:prstGeom>
        </p:spPr>
      </p:pic>
      <p:sp>
        <p:nvSpPr>
          <p:cNvPr id="37" name="Rectángulo redondeado 36"/>
          <p:cNvSpPr/>
          <p:nvPr/>
        </p:nvSpPr>
        <p:spPr>
          <a:xfrm>
            <a:off x="81835" y="8254624"/>
            <a:ext cx="4850821" cy="792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Google Shape;59;p13"/>
          <p:cNvSpPr txBox="1"/>
          <p:nvPr/>
        </p:nvSpPr>
        <p:spPr>
          <a:xfrm>
            <a:off x="6387736" y="6890055"/>
            <a:ext cx="5911806" cy="916011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30027" tIns="130027" rIns="130027" bIns="130027" anchor="t" anchorCtr="0">
            <a:noAutofit/>
          </a:bodyPr>
          <a:lstStyle/>
          <a:p>
            <a:pPr marL="198681">
              <a:spcBef>
                <a:spcPts val="0"/>
              </a:spcBef>
              <a:buSzPts val="1400"/>
            </a:pPr>
            <a:r>
              <a:rPr lang="es-MX" sz="20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Emplearemos una tabla y seleccionaremos un valor de porcentaje por asociación.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08" y="7025940"/>
            <a:ext cx="334128" cy="513600"/>
          </a:xfrm>
          <a:prstGeom prst="rect">
            <a:avLst/>
          </a:prstGeom>
        </p:spPr>
      </p:pic>
      <p:pic>
        <p:nvPicPr>
          <p:cNvPr id="24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5256" y="1016586"/>
            <a:ext cx="146817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398" y="3742648"/>
            <a:ext cx="1468175" cy="25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0624" y="1016586"/>
            <a:ext cx="14681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71800" y="3720569"/>
            <a:ext cx="1425677" cy="25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1030" y="3720569"/>
            <a:ext cx="169831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8799" y="1016586"/>
            <a:ext cx="1468174" cy="25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4167" y="1016586"/>
            <a:ext cx="1468178" cy="25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Resultado de imagen para densidad de follaje">
            <a:extLst>
              <a:ext uri="{FF2B5EF4-FFF2-40B4-BE49-F238E27FC236}">
                <a16:creationId xmlns:a16="http://schemas.microsoft.com/office/drawing/2014/main" id="{DA550D6E-0E36-42A9-A3F3-3711E4926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64573" y="3720569"/>
            <a:ext cx="1698313" cy="252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7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4-02-02.png" descr="4-02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3" y="-111505"/>
            <a:ext cx="12631614" cy="9757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r" isContent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Contexto espacial, ubicación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2311" y="2118712"/>
            <a:ext cx="2447773" cy="316391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56" y="6683161"/>
            <a:ext cx="5077718" cy="2164625"/>
          </a:xfrm>
          <a:prstGeom prst="rect">
            <a:avLst/>
          </a:prstGeom>
        </p:spPr>
      </p:pic>
      <p:pic>
        <p:nvPicPr>
          <p:cNvPr id="41" name="Google Shape;74;p15"/>
          <p:cNvPicPr preferRelativeResize="0"/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435" y="1299148"/>
            <a:ext cx="2567297" cy="2424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Google Shape;75;p1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10428"/>
          <a:stretch/>
        </p:blipFill>
        <p:spPr>
          <a:xfrm>
            <a:off x="6198414" y="4150495"/>
            <a:ext cx="2717496" cy="2220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Google Shape;76;p15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39" y="1256657"/>
            <a:ext cx="2567297" cy="2303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Google Shape;78;p15"/>
          <p:cNvPicPr preferRelativeResize="0"/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6866154"/>
            <a:ext cx="2567297" cy="2331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Google Shape;81;p15"/>
          <p:cNvPicPr preferRelativeResize="0"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52" y="5149808"/>
            <a:ext cx="2450803" cy="23310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" name="CuadroTexto 45"/>
          <p:cNvSpPr txBox="1"/>
          <p:nvPr/>
        </p:nvSpPr>
        <p:spPr>
          <a:xfrm>
            <a:off x="5720036" y="3560588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Glorieta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5997272" y="6447950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Camellón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9340363" y="7596196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Parque</a:t>
            </a:r>
          </a:p>
        </p:txBody>
      </p:sp>
      <p:sp>
        <p:nvSpPr>
          <p:cNvPr id="49" name="CuadroTexto 48"/>
          <p:cNvSpPr txBox="1"/>
          <p:nvPr/>
        </p:nvSpPr>
        <p:spPr>
          <a:xfrm>
            <a:off x="9193146" y="3814047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Banqueta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6144489" y="9240583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Otro</a:t>
            </a:r>
          </a:p>
        </p:txBody>
      </p:sp>
    </p:spTree>
    <p:extLst>
      <p:ext uri="{BB962C8B-B14F-4D97-AF65-F5344CB8AC3E}">
        <p14:creationId xmlns:p14="http://schemas.microsoft.com/office/powerpoint/2010/main" val="4900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64;p1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07" y="1327181"/>
            <a:ext cx="3488904" cy="2486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Google Shape;66;p14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24" y="2067898"/>
            <a:ext cx="2870255" cy="3214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Google Shape;67;p14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17" y="5712262"/>
            <a:ext cx="4308089" cy="2743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Contexto espacial, ubicación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5720037" y="4178328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Sobrepasa jardinera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6211050" y="8689068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Toca el cableado aéreo</a:t>
            </a:r>
          </a:p>
        </p:txBody>
      </p:sp>
      <p:sp>
        <p:nvSpPr>
          <p:cNvPr id="48" name="CuadroTexto 47"/>
          <p:cNvSpPr txBox="1"/>
          <p:nvPr/>
        </p:nvSpPr>
        <p:spPr>
          <a:xfrm>
            <a:off x="9530645" y="5478746"/>
            <a:ext cx="3195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latin typeface="Arial Rounded MT Bold" panose="020F0704030504030204" pitchFamily="34" charset="0"/>
              </a:rPr>
              <a:t>Levanta banqueta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9DBB4F5-126B-41CA-95B6-0FB0E1C238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074" y="6975208"/>
            <a:ext cx="4761869" cy="20524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35" y="2499462"/>
            <a:ext cx="4295933" cy="209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0" y="5516856"/>
            <a:ext cx="5326731" cy="3927934"/>
          </a:xfrm>
          <a:prstGeom prst="rect">
            <a:avLst/>
          </a:prstGeom>
          <a:solidFill>
            <a:srgbClr val="32599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ángulo 18"/>
          <p:cNvSpPr/>
          <p:nvPr/>
        </p:nvSpPr>
        <p:spPr>
          <a:xfrm>
            <a:off x="-2954" y="1077202"/>
            <a:ext cx="5347927" cy="4439653"/>
          </a:xfrm>
          <a:prstGeom prst="rect">
            <a:avLst/>
          </a:prstGeom>
          <a:solidFill>
            <a:srgbClr val="CAD7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9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3" y="5702966"/>
            <a:ext cx="2292951" cy="79408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134" y="1235116"/>
            <a:ext cx="2310064" cy="786189"/>
          </a:xfrm>
          <a:prstGeom prst="rect">
            <a:avLst/>
          </a:prstGeom>
        </p:spPr>
      </p:pic>
      <p:cxnSp>
        <p:nvCxnSpPr>
          <p:cNvPr id="22" name="Conector recto 21"/>
          <p:cNvCxnSpPr/>
          <p:nvPr/>
        </p:nvCxnSpPr>
        <p:spPr>
          <a:xfrm flipH="1">
            <a:off x="5326731" y="1077202"/>
            <a:ext cx="18242" cy="836758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468564" y="193459"/>
            <a:ext cx="1206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rgbClr val="92D050"/>
                </a:solidFill>
                <a:latin typeface="Arial Rounded MT Bold" panose="020F0704030504030204" pitchFamily="34" charset="0"/>
              </a:rPr>
              <a:t>Registro: </a:t>
            </a:r>
            <a:r>
              <a:rPr lang="es-MX" sz="4400" b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Identidad y relación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42" y="2135607"/>
            <a:ext cx="2913197" cy="32088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3" y="6711704"/>
            <a:ext cx="4388489" cy="2518433"/>
          </a:xfrm>
          <a:prstGeom prst="rect">
            <a:avLst/>
          </a:prstGeom>
        </p:spPr>
      </p:pic>
      <p:pic>
        <p:nvPicPr>
          <p:cNvPr id="30726" name="Picture 6" descr="https://acueductoonline.com/wp-content/uploads/2016/07/catedra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37" y="3297028"/>
            <a:ext cx="6125956" cy="344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Morelia.jpg" descr="Morelia.jpg"/>
          <p:cNvPicPr>
            <a:picLocks noChangeAspect="1"/>
          </p:cNvPicPr>
          <p:nvPr/>
        </p:nvPicPr>
        <p:blipFill rotWithShape="1">
          <a:blip r:embed="rId2" cstate="print">
            <a:alphaModFix amt="15627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339" y="0"/>
            <a:ext cx="13040139" cy="9768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LOGO Sin Fondo-01.png" descr="LOGO Sin Fondo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43" y="3465939"/>
            <a:ext cx="5101731" cy="462211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¡GRACIAS!"/>
          <p:cNvSpPr txBox="1"/>
          <p:nvPr/>
        </p:nvSpPr>
        <p:spPr>
          <a:xfrm>
            <a:off x="4137850" y="2241050"/>
            <a:ext cx="472910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 b="1">
                <a:solidFill>
                  <a:srgbClr val="99C455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t>¡GRACIAS!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A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5-01-01-01.png" descr="5-01-0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41" y="740051"/>
            <a:ext cx="12417518" cy="8034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582" y="194993"/>
            <a:ext cx="1262863" cy="114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Content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6-01.png" descr="6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89990"/>
            <a:ext cx="12910030" cy="835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n" descr="Image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793" y="167085"/>
            <a:ext cx="1262863" cy="1144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Content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Morelia.jpg" descr="Morelia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alphaModFix amt="85016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 b="28343"/>
          <a:stretch/>
        </p:blipFill>
        <p:spPr>
          <a:xfrm>
            <a:off x="0" y="0"/>
            <a:ext cx="13004800" cy="6989763"/>
          </a:xfrm>
          <a:prstGeom prst="rect">
            <a:avLst/>
          </a:prstGeom>
        </p:spPr>
      </p:pic>
      <p:sp>
        <p:nvSpPr>
          <p:cNvPr id="172" name="antecedentes"/>
          <p:cNvSpPr txBox="1">
            <a:spLocks noGrp="1"/>
          </p:cNvSpPr>
          <p:nvPr>
            <p:ph type="title" idx="4294967295"/>
          </p:nvPr>
        </p:nvSpPr>
        <p:spPr>
          <a:xfrm>
            <a:off x="2007394" y="7623175"/>
            <a:ext cx="8990012" cy="1266825"/>
          </a:xfrm>
          <a:prstGeom prst="rect">
            <a:avLst/>
          </a:prstGeom>
        </p:spPr>
        <p:txBody>
          <a:bodyPr/>
          <a:lstStyle>
            <a:lvl1pPr defTabSz="391414">
              <a:defRPr sz="6700">
                <a:solidFill>
                  <a:srgbClr val="99C455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algn="ctr"/>
            <a:r>
              <a:rPr lang="es-MX" dirty="0">
                <a:latin typeface="Arial Rounded MT Bold" panose="020F0704030504030204" pitchFamily="34" charset="0"/>
              </a:rPr>
              <a:t>Antecedentes</a:t>
            </a:r>
            <a:endParaRPr dirty="0">
              <a:latin typeface="Arial Rounded MT Bold" panose="020F07040305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04" y="1729827"/>
            <a:ext cx="3897992" cy="3529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495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ageCurlDouble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800">
        <p14:prism dir="d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944" y="697177"/>
            <a:ext cx="12295909" cy="81394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30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747" y="712799"/>
            <a:ext cx="12349460" cy="80731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88723" y="8455552"/>
            <a:ext cx="1262862" cy="114414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33200" y="4927600"/>
            <a:ext cx="73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17300" y="7607300"/>
            <a:ext cx="730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8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1870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1040</Words>
  <Application>Microsoft Office PowerPoint</Application>
  <PresentationFormat>Personalizado</PresentationFormat>
  <Paragraphs>179</Paragraphs>
  <Slides>43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4" baseType="lpstr">
      <vt:lpstr>Abadi</vt:lpstr>
      <vt:lpstr>Arial</vt:lpstr>
      <vt:lpstr>Arial Rounded MT Bold</vt:lpstr>
      <vt:lpstr>Avenir Next</vt:lpstr>
      <vt:lpstr>Calibri</vt:lpstr>
      <vt:lpstr>Calibri Light</vt:lpstr>
      <vt:lpstr>Century Gothic</vt:lpstr>
      <vt:lpstr>DIN Alternate</vt:lpstr>
      <vt:lpstr>Helvetica</vt:lpstr>
      <vt:lpstr>Helvetica Neue</vt:lpstr>
      <vt:lpstr>Tema de Office</vt:lpstr>
      <vt:lpstr>- Justificación     - Antecedentes     - Procedimiento</vt:lpstr>
      <vt:lpstr>Justificación</vt:lpstr>
      <vt:lpstr>Presentación de PowerPoint</vt:lpstr>
      <vt:lpstr>Presentación de PowerPoint</vt:lpstr>
      <vt:lpstr>Presentación de PowerPoint</vt:lpstr>
      <vt:lpstr>Presentación de PowerPoint</vt:lpstr>
      <vt:lpstr>Antecedentes</vt:lpstr>
      <vt:lpstr>Presentación de PowerPoint</vt:lpstr>
      <vt:lpstr>Presentación de PowerPoint</vt:lpstr>
      <vt:lpstr>Presentación de PowerPoint</vt:lpstr>
      <vt:lpstr>Procedimiento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justificación     - antecedentes     - objetivos y metas - esquema de trabajo    </dc:title>
  <dc:creator>ALEJANDRA PATRICIA LARRAZABAL DE LA VIA</dc:creator>
  <cp:lastModifiedBy>ALEJANDRA PATRICIA LARRAZABAL DE LA VIA</cp:lastModifiedBy>
  <cp:revision>92</cp:revision>
  <dcterms:created xsi:type="dcterms:W3CDTF">2019-08-23T13:10:21Z</dcterms:created>
  <dcterms:modified xsi:type="dcterms:W3CDTF">2019-09-18T15:34:30Z</dcterms:modified>
</cp:coreProperties>
</file>